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92" r:id="rId2"/>
    <p:sldId id="296" r:id="rId3"/>
    <p:sldId id="297" r:id="rId4"/>
    <p:sldId id="331" r:id="rId5"/>
    <p:sldId id="320" r:id="rId6"/>
    <p:sldId id="321" r:id="rId7"/>
    <p:sldId id="315" r:id="rId8"/>
    <p:sldId id="318" r:id="rId9"/>
    <p:sldId id="314" r:id="rId10"/>
    <p:sldId id="323" r:id="rId11"/>
    <p:sldId id="328" r:id="rId12"/>
    <p:sldId id="326" r:id="rId13"/>
    <p:sldId id="327" r:id="rId14"/>
    <p:sldId id="312" r:id="rId15"/>
    <p:sldId id="319" r:id="rId16"/>
    <p:sldId id="329" r:id="rId17"/>
    <p:sldId id="322" r:id="rId18"/>
    <p:sldId id="325" r:id="rId19"/>
    <p:sldId id="333" r:id="rId20"/>
    <p:sldId id="332" r:id="rId21"/>
    <p:sldId id="334" r:id="rId22"/>
    <p:sldId id="295" r:id="rId23"/>
  </p:sldIdLst>
  <p:sldSz cx="9144000" cy="5143500" type="screen16x9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o Wieland | screenmakers" initials="scr M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14D"/>
    <a:srgbClr val="434A52"/>
    <a:srgbClr val="4B576D"/>
    <a:srgbClr val="B2B2B1"/>
    <a:srgbClr val="708B21"/>
    <a:srgbClr val="708BC2"/>
    <a:srgbClr val="84BC34"/>
    <a:srgbClr val="C7D2E8"/>
    <a:srgbClr val="C7D2FF"/>
    <a:srgbClr val="C7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8" autoAdjust="0"/>
    <p:restoredTop sz="91329" autoAdjust="0"/>
  </p:normalViewPr>
  <p:slideViewPr>
    <p:cSldViewPr snapToGrid="0" showGuides="1">
      <p:cViewPr>
        <p:scale>
          <a:sx n="100" d="100"/>
          <a:sy n="100" d="100"/>
        </p:scale>
        <p:origin x="2280" y="1624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1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846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ADD5C-9AF4-4BCE-A542-820B7BF4B477}" type="datetimeFigureOut">
              <a:rPr lang="en-US" smtClean="0"/>
              <a:t>9/22/17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FBD29-1831-4124-A6F2-9C9EDAD2818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425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FC8C1-DCC2-4448-9D63-158B2D3FF437}" type="datetimeFigureOut">
              <a:rPr lang="fr-FR" smtClean="0"/>
              <a:t>22/09/2017</a:t>
            </a:fld>
            <a:endParaRPr lang="fr-FR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1D208-47CD-41F8-9DD4-3963A9B8421F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33842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1D208-47CD-41F8-9DD4-3963A9B8421F}" type="slidenum">
              <a:rPr lang="fr-FR" smtClean="0"/>
              <a:t>2</a:t>
            </a:fld>
            <a:endParaRPr lang="fr-FR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8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1D208-47CD-41F8-9DD4-3963A9B8421F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5376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40BAA-4F1A-4527-A621-B4F27A0108C9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1062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1D208-47CD-41F8-9DD4-3963A9B8421F}" type="slidenum">
              <a:rPr lang="fr-FR" smtClean="0"/>
              <a:t>11</a:t>
            </a:fld>
            <a:endParaRPr lang="fr-FR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9201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1D208-47CD-41F8-9DD4-3963A9B8421F}" type="slidenum">
              <a:rPr lang="fr-FR" smtClean="0"/>
              <a:t>16</a:t>
            </a:fld>
            <a:endParaRPr lang="fr-FR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846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1D208-47CD-41F8-9DD4-3963A9B8421F}" type="slidenum">
              <a:rPr lang="fr-FR" smtClean="0"/>
              <a:t>19</a:t>
            </a:fld>
            <a:endParaRPr lang="fr-FR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704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 bwMode="auto">
          <a:xfrm>
            <a:off x="180000" y="4233333"/>
            <a:ext cx="8784000" cy="910167"/>
          </a:xfrm>
          <a:prstGeom prst="rect">
            <a:avLst/>
          </a:prstGeom>
          <a:solidFill>
            <a:srgbClr val="2131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endParaRPr kumimoji="0" lang="de-DE" sz="160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 userDrawn="1">
            <p:ph type="subTitle" idx="1" hasCustomPrompt="1"/>
          </p:nvPr>
        </p:nvSpPr>
        <p:spPr bwMode="gray">
          <a:xfrm>
            <a:off x="512763" y="2314800"/>
            <a:ext cx="8113712" cy="24622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cap="none" spc="0" baseline="0" dirty="0" smtClean="0">
                <a:solidFill>
                  <a:srgbClr val="84BC34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 smtClean="0"/>
              <a:t>Untertitel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 userDrawn="1">
            <p:ph type="ctrTitle"/>
          </p:nvPr>
        </p:nvSpPr>
        <p:spPr bwMode="gray">
          <a:xfrm>
            <a:off x="512763" y="0"/>
            <a:ext cx="8113712" cy="22392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3400" dirty="0">
                <a:solidFill>
                  <a:srgbClr val="84BC34"/>
                </a:solidFill>
              </a:defRPr>
            </a:lvl1pPr>
          </a:lstStyle>
          <a:p>
            <a:pPr marL="0" lvl="0" indent="0" eaLnBrk="0" hangingPunct="0">
              <a:buClr>
                <a:schemeClr val="folHlink"/>
              </a:buClr>
              <a:buFont typeface="Wingdings" pitchFamily="2" charset="2"/>
            </a:pPr>
            <a:r>
              <a:rPr lang="de-DE" smtClean="0"/>
              <a:t>Mastertitelformat bearbeiten</a:t>
            </a:r>
            <a:endParaRPr lang="de-DE" dirty="0"/>
          </a:p>
        </p:txBody>
      </p:sp>
      <p:pic>
        <p:nvPicPr>
          <p:cNvPr id="7" name="Bild 6" descr="app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28" y="4039112"/>
            <a:ext cx="8424333" cy="114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74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 marL="0" indent="0">
              <a:buFont typeface="Wingdings" panose="05000000000000000000" pitchFamily="2" charset="2"/>
              <a:buNone/>
              <a:defRPr sz="14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Wingdings" panose="05000000000000000000" pitchFamily="2" charset="2"/>
              <a:buNone/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77800">
              <a:buFont typeface="Wingdings" panose="05000000000000000000" pitchFamily="2" charset="2"/>
              <a:buChar char="§"/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60363" indent="-177800">
              <a:buFont typeface="Wingdings" panose="05000000000000000000" pitchFamily="2" charset="2"/>
              <a:buChar char="§"/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41338" indent="-179388">
              <a:buFont typeface="Wingdings" panose="05000000000000000000" pitchFamily="2" charset="2"/>
              <a:buChar char="§"/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588946"/>
            <a:ext cx="2299325" cy="324498"/>
          </a:xfrm>
          <a:solidFill>
            <a:srgbClr val="5A6475"/>
          </a:solidFill>
        </p:spPr>
        <p:txBody>
          <a:bodyPr wrap="none" lIns="90000" tIns="54000" rIns="90000" bIns="54000" anchor="ctr">
            <a:sp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9750" y="231775"/>
            <a:ext cx="4426510" cy="355276"/>
          </a:xfrm>
          <a:prstGeom prst="rect">
            <a:avLst/>
          </a:prstGeom>
          <a:solidFill>
            <a:srgbClr val="171E33">
              <a:alpha val="80000"/>
            </a:srgbClr>
          </a:solidFill>
          <a:ln>
            <a:noFill/>
          </a:ln>
          <a:extLst/>
        </p:spPr>
        <p:txBody>
          <a:bodyPr vert="horz" wrap="none" lIns="90000" tIns="54000" rIns="90000" bIns="5400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7016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">
    <p:bg bwMode="grayWhite"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827584" y="0"/>
            <a:ext cx="28800" cy="10525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839357" y="1785351"/>
            <a:ext cx="7910943" cy="4322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sz="2800" b="0" cap="none" spc="0" baseline="0" dirty="0" smtClean="0"/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 smtClean="0"/>
              <a:t>Untertitel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87150" y="1785352"/>
            <a:ext cx="594311" cy="432296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defRPr lang="de-DE" sz="3600" b="0" dirty="0">
                <a:solidFill>
                  <a:schemeClr val="accent3"/>
                </a:solidFill>
              </a:defRPr>
            </a:lvl1pPr>
          </a:lstStyle>
          <a:p>
            <a:pPr marL="0" lvl="0" indent="0" eaLnBrk="0" hangingPunct="0">
              <a:buClr>
                <a:schemeClr val="folHlink"/>
              </a:buClr>
              <a:buFont typeface="Wingdings" pitchFamily="2" charset="2"/>
            </a:pPr>
            <a:r>
              <a:rPr lang="de-DE" sz="2800" b="1" dirty="0" smtClean="0"/>
              <a:t>1</a:t>
            </a:r>
            <a:r>
              <a:rPr lang="de-DE" sz="2800" dirty="0" smtClean="0"/>
              <a:t> </a:t>
            </a:r>
            <a:r>
              <a:rPr lang="de-DE" sz="3200" dirty="0" smtClean="0">
                <a:solidFill>
                  <a:srgbClr val="BEBEBE"/>
                </a:solidFill>
              </a:rPr>
              <a:t>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61193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01637" y="1"/>
            <a:ext cx="8347075" cy="9144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2800" b="0" kern="1200" cap="none" spc="0" baseline="0" dirty="0" smtClean="0">
                <a:solidFill>
                  <a:schemeClr val="accent3"/>
                </a:solidFill>
                <a:ea typeface="ＭＳ Ｐゴシック" pitchFamily="34" charset="-128"/>
              </a:defRPr>
            </a:lvl1pPr>
          </a:lstStyle>
          <a:p>
            <a:pPr lvl="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</a:pPr>
            <a:r>
              <a:rPr lang="de-DE" dirty="0" smtClean="0"/>
              <a:t>Agenda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58254" y="1162361"/>
            <a:ext cx="335210" cy="320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defRPr lang="de-DE" sz="1400" b="1" dirty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  6 |</a:t>
            </a:r>
            <a:endParaRPr lang="de-DE" dirty="0" smtClean="0">
              <a:solidFill>
                <a:srgbClr val="21314D"/>
              </a:solidFill>
            </a:endParaRP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04284" y="1888140"/>
            <a:ext cx="233736" cy="320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defRPr lang="de-DE" sz="1400" b="1" dirty="0" smtClean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2 |</a:t>
            </a:r>
            <a:endParaRPr lang="de-DE" dirty="0" smtClean="0">
              <a:solidFill>
                <a:srgbClr val="21314D"/>
              </a:solidFill>
            </a:endParaRPr>
          </a:p>
        </p:txBody>
      </p:sp>
      <p:sp>
        <p:nvSpPr>
          <p:cNvPr id="27" name="Textplatzhalter 12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58254" y="1879208"/>
            <a:ext cx="335210" cy="320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defRPr lang="de-DE" sz="1400" b="1" dirty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  7 |</a:t>
            </a:r>
            <a:endParaRPr lang="de-DE" dirty="0" smtClean="0">
              <a:solidFill>
                <a:srgbClr val="21314D"/>
              </a:solidFill>
            </a:endParaRPr>
          </a:p>
        </p:txBody>
      </p:sp>
      <p:sp>
        <p:nvSpPr>
          <p:cNvPr id="29" name="Textplatzhalter 14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404285" y="2605251"/>
            <a:ext cx="233735" cy="320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defRPr lang="de-DE" sz="1400" b="1" dirty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3 |</a:t>
            </a:r>
            <a:endParaRPr lang="de-DE" dirty="0" smtClean="0">
              <a:solidFill>
                <a:srgbClr val="21314D"/>
              </a:solidFill>
            </a:endParaRPr>
          </a:p>
        </p:txBody>
      </p:sp>
      <p:sp>
        <p:nvSpPr>
          <p:cNvPr id="31" name="Textplatzhalter 16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658254" y="2596055"/>
            <a:ext cx="335210" cy="320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defRPr lang="de-DE" sz="1400" b="1" dirty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  8 |</a:t>
            </a:r>
            <a:endParaRPr lang="de-DE" dirty="0" smtClean="0">
              <a:solidFill>
                <a:srgbClr val="21314D"/>
              </a:solidFill>
            </a:endParaRPr>
          </a:p>
        </p:txBody>
      </p:sp>
      <p:sp>
        <p:nvSpPr>
          <p:cNvPr id="33" name="Textplatzhalter 18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04285" y="3322362"/>
            <a:ext cx="233735" cy="320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defRPr lang="de-DE" sz="1400" b="1" dirty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4 |</a:t>
            </a:r>
            <a:endParaRPr lang="de-DE" dirty="0" smtClean="0">
              <a:solidFill>
                <a:srgbClr val="21314D"/>
              </a:solidFill>
            </a:endParaRPr>
          </a:p>
        </p:txBody>
      </p:sp>
      <p:sp>
        <p:nvSpPr>
          <p:cNvPr id="35" name="Textplatzhalter 20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4658254" y="3312902"/>
            <a:ext cx="335210" cy="320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defRPr lang="de-DE" sz="1400" b="1" dirty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  9 |</a:t>
            </a:r>
            <a:endParaRPr lang="de-DE" dirty="0" smtClean="0">
              <a:solidFill>
                <a:srgbClr val="21314D"/>
              </a:solidFill>
            </a:endParaRPr>
          </a:p>
        </p:txBody>
      </p:sp>
      <p:sp>
        <p:nvSpPr>
          <p:cNvPr id="13" name="Textplatzhalter 14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638020" y="2605250"/>
            <a:ext cx="3792766" cy="640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sz="1400" dirty="0">
                <a:solidFill>
                  <a:srgbClr val="21314D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21314D"/>
                </a:solidFill>
              </a:rPr>
              <a:t>Agendapunkt</a:t>
            </a:r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638020" y="3322361"/>
            <a:ext cx="3792766" cy="640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sz="1400" dirty="0">
                <a:solidFill>
                  <a:srgbClr val="21314D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21314D"/>
                </a:solidFill>
              </a:rPr>
              <a:t>Agendapunkt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4991223" y="1162360"/>
            <a:ext cx="3746906" cy="640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sz="1400" dirty="0">
                <a:solidFill>
                  <a:srgbClr val="21314D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21314D"/>
                </a:solidFill>
              </a:rPr>
              <a:t>Agendapunkt</a:t>
            </a:r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4991223" y="1879207"/>
            <a:ext cx="3746906" cy="640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sz="1400" dirty="0">
                <a:solidFill>
                  <a:srgbClr val="21314D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21314D"/>
                </a:solidFill>
              </a:rPr>
              <a:t>Agendapunkt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4991223" y="2596054"/>
            <a:ext cx="3746906" cy="640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sz="1400" dirty="0">
                <a:solidFill>
                  <a:srgbClr val="21314D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21314D"/>
                </a:solidFill>
              </a:rPr>
              <a:t>Agendapunkt</a:t>
            </a:r>
          </a:p>
        </p:txBody>
      </p:sp>
      <p:sp>
        <p:nvSpPr>
          <p:cNvPr id="18" name="Textplatzhalter 20"/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4991223" y="3312902"/>
            <a:ext cx="3746906" cy="64126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sz="1400" dirty="0">
                <a:solidFill>
                  <a:srgbClr val="21314D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21314D"/>
                </a:solidFill>
              </a:rPr>
              <a:t>Agendapunkt mit längerer Bezeichnung, die sich über zwei Zeilen erstreckt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404285" y="4039473"/>
            <a:ext cx="233735" cy="320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defRPr lang="de-DE" sz="1400" b="1" dirty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5 |</a:t>
            </a:r>
            <a:endParaRPr lang="de-DE" dirty="0" smtClean="0">
              <a:solidFill>
                <a:srgbClr val="21314D"/>
              </a:solidFill>
            </a:endParaRPr>
          </a:p>
        </p:txBody>
      </p:sp>
      <p:sp>
        <p:nvSpPr>
          <p:cNvPr id="20" name="Textplatzhalter 20"/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4658254" y="4029748"/>
            <a:ext cx="335210" cy="320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defRPr lang="de-DE" sz="1400" b="1" dirty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10 |</a:t>
            </a:r>
            <a:endParaRPr lang="de-DE" dirty="0" smtClean="0">
              <a:solidFill>
                <a:srgbClr val="21314D"/>
              </a:solidFill>
            </a:endParaRP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638020" y="4039472"/>
            <a:ext cx="3792766" cy="640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sz="1400" dirty="0">
                <a:solidFill>
                  <a:srgbClr val="21314D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21314D"/>
                </a:solidFill>
              </a:rPr>
              <a:t>Agendapunkt</a:t>
            </a:r>
          </a:p>
        </p:txBody>
      </p:sp>
      <p:sp>
        <p:nvSpPr>
          <p:cNvPr id="24" name="Textplatzhalter 20"/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4991223" y="4029747"/>
            <a:ext cx="3746906" cy="640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sz="1400" dirty="0">
                <a:solidFill>
                  <a:srgbClr val="21314D"/>
                </a:solidFill>
                <a:ea typeface="Open Sans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21314D"/>
                </a:solidFill>
              </a:rPr>
              <a:t>Platzhalter Agendapunkt</a:t>
            </a:r>
          </a:p>
        </p:txBody>
      </p:sp>
      <p:sp>
        <p:nvSpPr>
          <p:cNvPr id="30" name="Textplatzhalter 8"/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647137" y="1170599"/>
            <a:ext cx="3782922" cy="64172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altLang="de-DE" sz="1400" b="1" dirty="0" smtClean="0">
                <a:solidFill>
                  <a:srgbClr val="21314D"/>
                </a:solidFill>
                <a:latin typeface="Arial" pitchFamily="34" charset="0"/>
                <a:ea typeface="Open Sans" charset="0"/>
                <a:cs typeface="Arial" pitchFamily="34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21314D"/>
                </a:solidFill>
              </a:rPr>
              <a:t>Agendapunkt</a:t>
            </a:r>
          </a:p>
        </p:txBody>
      </p:sp>
      <p:sp>
        <p:nvSpPr>
          <p:cNvPr id="34" name="Textplatzhalter 8"/>
          <p:cNvSpPr>
            <a:spLocks noGrp="1"/>
          </p:cNvSpPr>
          <p:nvPr>
            <p:ph type="body" sz="quarter" idx="40" hasCustomPrompt="1"/>
          </p:nvPr>
        </p:nvSpPr>
        <p:spPr bwMode="gray">
          <a:xfrm>
            <a:off x="641645" y="1885918"/>
            <a:ext cx="3788414" cy="6417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lang="de-DE" altLang="de-DE" sz="1400" b="1" dirty="0" smtClean="0">
                <a:solidFill>
                  <a:srgbClr val="21314D"/>
                </a:solidFill>
                <a:latin typeface="Arial" pitchFamily="34" charset="0"/>
                <a:ea typeface="Open Sans" charset="0"/>
                <a:cs typeface="Arial" pitchFamily="34" charset="0"/>
              </a:defRPr>
            </a:lvl1pPr>
          </a:lstStyle>
          <a:p>
            <a:pPr lv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err="1" smtClean="0">
                <a:solidFill>
                  <a:srgbClr val="21314D"/>
                </a:solidFill>
              </a:rPr>
              <a:t>Agendapunkt</a:t>
            </a:r>
            <a:r>
              <a:rPr lang="de-DE" dirty="0" smtClean="0">
                <a:solidFill>
                  <a:srgbClr val="21314D"/>
                </a:solidFill>
              </a:rPr>
              <a:t> mit längerer Bezeichnung, die sich über zwei Zeilen erstreckt</a:t>
            </a:r>
          </a:p>
        </p:txBody>
      </p:sp>
      <p:sp>
        <p:nvSpPr>
          <p:cNvPr id="56" name="Textplatzhalter 5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04060" y="1171029"/>
            <a:ext cx="228668" cy="320601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1400" b="1" dirty="0" smtClean="0">
                <a:solidFill>
                  <a:schemeClr val="accent3"/>
                </a:solidFill>
                <a:ea typeface="Open Sans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1 |</a:t>
            </a:r>
            <a:endParaRPr lang="de-DE" dirty="0" smtClean="0">
              <a:solidFill>
                <a:srgbClr val="2131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194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04107" y="1"/>
            <a:ext cx="8339137" cy="77152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altLang="de-DE" sz="2200" b="0" kern="1200" cap="none" spc="0" baseline="0" dirty="0" smtClean="0">
                <a:solidFill>
                  <a:schemeClr val="accent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 marL="0" lvl="0" indent="0" eaLnBrk="0" hangingPunct="0">
              <a:buClr>
                <a:schemeClr val="folHlink"/>
              </a:buClr>
              <a:buFont typeface="Wingdings" pitchFamily="2" charset="2"/>
            </a:pPr>
            <a:r>
              <a:rPr lang="de-DE" dirty="0" smtClean="0"/>
              <a:t>Headline dieser Folie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04106" y="915988"/>
            <a:ext cx="8344091" cy="276999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 baseline="0">
                <a:solidFill>
                  <a:schemeClr val="accent3"/>
                </a:solidFill>
                <a:latin typeface="Arial" pitchFamily="34" charset="0"/>
              </a:defRPr>
            </a:lvl1pPr>
          </a:lstStyle>
          <a:p>
            <a:pPr lvl="0"/>
            <a:r>
              <a:rPr lang="de-DE" dirty="0" smtClean="0"/>
              <a:t>Subheadline</a:t>
            </a:r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404107" y="1313746"/>
            <a:ext cx="8350250" cy="215444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1" i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Einleitungstext</a:t>
            </a:r>
            <a:endParaRPr lang="de-DE" dirty="0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4101" y="1567749"/>
            <a:ext cx="8350250" cy="2513177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bg2"/>
                </a:solidFill>
              </a:defRPr>
            </a:lvl1pPr>
          </a:lstStyle>
          <a:p>
            <a:pPr marL="0" lvl="2">
              <a:spcBef>
                <a:spcPts val="0"/>
              </a:spcBef>
              <a:spcAft>
                <a:spcPts val="0"/>
              </a:spcAft>
              <a:buClrTx/>
            </a:pPr>
            <a:r>
              <a:rPr lang="de-DE" dirty="0" smtClean="0">
                <a:solidFill>
                  <a:srgbClr val="21314D"/>
                </a:solidFill>
              </a:rPr>
              <a:t>Standard-Text über die volle Breite der Präsentationsfläche. 			</a:t>
            </a:r>
            <a:endParaRPr lang="de-DE" dirty="0">
              <a:solidFill>
                <a:srgbClr val="2131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0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04107" y="1"/>
            <a:ext cx="8339137" cy="77152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altLang="de-DE" sz="2200" b="0" kern="1200" cap="none" spc="0" baseline="0" dirty="0" smtClean="0">
                <a:solidFill>
                  <a:schemeClr val="accent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 marL="0" lvl="0" indent="0" eaLnBrk="0" hangingPunct="0">
              <a:buClr>
                <a:schemeClr val="folHlink"/>
              </a:buClr>
              <a:buFont typeface="Wingdings" pitchFamily="2" charset="2"/>
            </a:pPr>
            <a:r>
              <a:rPr lang="de-DE" dirty="0" smtClean="0"/>
              <a:t>Headline dieser Folie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04106" y="915988"/>
            <a:ext cx="8344091" cy="276999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 baseline="0">
                <a:solidFill>
                  <a:schemeClr val="accent3"/>
                </a:solidFill>
                <a:latin typeface="Arial" pitchFamily="34" charset="0"/>
              </a:defRPr>
            </a:lvl1pPr>
          </a:lstStyle>
          <a:p>
            <a:pPr lvl="0"/>
            <a:r>
              <a:rPr lang="de-DE" dirty="0" smtClean="0"/>
              <a:t>Subheadline</a:t>
            </a:r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404107" y="1313746"/>
            <a:ext cx="3913893" cy="215444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1" i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Einleitungstext</a:t>
            </a:r>
            <a:endParaRPr lang="de-DE" dirty="0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04101" y="1567749"/>
            <a:ext cx="3913899" cy="2513177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bg2"/>
                </a:solidFill>
              </a:defRPr>
            </a:lvl1pPr>
          </a:lstStyle>
          <a:p>
            <a:pPr lvl="2"/>
            <a:r>
              <a:rPr lang="de-DE" dirty="0" smtClean="0"/>
              <a:t>Standard-Text</a:t>
            </a:r>
          </a:p>
          <a:p>
            <a:pPr lvl="3"/>
            <a:r>
              <a:rPr lang="de-DE" dirty="0" smtClean="0"/>
              <a:t>Aufzählungspunkt erste Hierarchie-Ebene </a:t>
            </a:r>
          </a:p>
          <a:p>
            <a:pPr lvl="3"/>
            <a:r>
              <a:rPr lang="de-DE" dirty="0" smtClean="0"/>
              <a:t>Aufzählungspunkt erste Hierarchie-Ebene</a:t>
            </a:r>
          </a:p>
          <a:p>
            <a:pPr lvl="3"/>
            <a:r>
              <a:rPr lang="de-DE" dirty="0" smtClean="0"/>
              <a:t>Aufzählungspunkt erste Hierarchie-Ebene</a:t>
            </a:r>
          </a:p>
          <a:p>
            <a:pPr lvl="2"/>
            <a:r>
              <a:rPr lang="de-DE" dirty="0" smtClean="0"/>
              <a:t>Standard-Text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446000" y="1364400"/>
            <a:ext cx="4320000" cy="1070153"/>
          </a:xfrm>
          <a:solidFill>
            <a:schemeClr val="accent3"/>
          </a:solidFill>
          <a:ln>
            <a:noFill/>
          </a:ln>
        </p:spPr>
        <p:txBody>
          <a:bodyPr vert="horz" wrap="square" lIns="216000" tIns="216000" rIns="216000" bIns="21600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2500"/>
              </a:lnSpc>
              <a:defRPr lang="de-DE" altLang="de-DE" b="0" kern="1200" cap="all" baseline="0" dirty="0">
                <a:solidFill>
                  <a:schemeClr val="bg1"/>
                </a:solidFill>
              </a:defRPr>
            </a:lvl1pPr>
          </a:lstStyle>
          <a:p>
            <a:pPr lvl="0" defTabSz="914400" latinLnBrk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»platz für </a:t>
            </a:r>
            <a:r>
              <a:rPr lang="de-DE" dirty="0" err="1" smtClean="0"/>
              <a:t>zitate</a:t>
            </a:r>
            <a:r>
              <a:rPr lang="de-DE" dirty="0" smtClean="0"/>
              <a:t> oder wichtige </a:t>
            </a:r>
            <a:r>
              <a:rPr lang="de-DE" dirty="0" err="1" smtClean="0"/>
              <a:t>anmerkungen</a:t>
            </a:r>
            <a:r>
              <a:rPr lang="de-DE" altLang="de-DE" dirty="0" smtClean="0"/>
              <a:t>«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2897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 bwMode="gray">
          <a:xfrm>
            <a:off x="404107" y="2"/>
            <a:ext cx="8350250" cy="771523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2200" dirty="0">
                <a:solidFill>
                  <a:schemeClr val="accent3"/>
                </a:solidFill>
              </a:defRPr>
            </a:lvl1pPr>
          </a:lstStyle>
          <a:p>
            <a:pPr marL="0" lvl="0" indent="0" eaLnBrk="0" hangingPunct="0">
              <a:buClr>
                <a:schemeClr val="folHlink"/>
              </a:buClr>
              <a:buFont typeface="Wingdings" pitchFamily="2" charset="2"/>
            </a:pPr>
            <a:r>
              <a:rPr lang="de-DE" dirty="0" smtClean="0"/>
              <a:t>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617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069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lm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3200" y="1"/>
            <a:ext cx="8348663" cy="77152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2200" dirty="0">
                <a:solidFill>
                  <a:schemeClr val="accent3"/>
                </a:solidFill>
              </a:defRPr>
            </a:lvl1pPr>
          </a:lstStyle>
          <a:p>
            <a:pPr marL="0" lvl="0" indent="0" eaLnBrk="0" hangingPunct="0">
              <a:buClr>
                <a:schemeClr val="folHlink"/>
              </a:buClr>
              <a:buFont typeface="Wingdings" pitchFamily="2" charset="2"/>
            </a:pPr>
            <a:r>
              <a:rPr lang="de-DE" dirty="0" smtClean="0"/>
              <a:t>Video</a:t>
            </a:r>
            <a:endParaRPr lang="de-DE" dirty="0"/>
          </a:p>
        </p:txBody>
      </p:sp>
      <p:pic>
        <p:nvPicPr>
          <p:cNvPr id="4" name="Bild 3" descr="VIDE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433" y="856713"/>
            <a:ext cx="5681134" cy="3509231"/>
          </a:xfrm>
          <a:prstGeom prst="rect">
            <a:avLst/>
          </a:prstGeom>
        </p:spPr>
      </p:pic>
      <p:sp>
        <p:nvSpPr>
          <p:cNvPr id="5" name="Medienplatzhalter 4"/>
          <p:cNvSpPr>
            <a:spLocks noGrp="1" noChangeAspect="1"/>
          </p:cNvSpPr>
          <p:nvPr>
            <p:ph type="media" sz="quarter" idx="10"/>
          </p:nvPr>
        </p:nvSpPr>
        <p:spPr>
          <a:xfrm>
            <a:off x="2289176" y="1329259"/>
            <a:ext cx="4563532" cy="2565400"/>
          </a:xfrm>
          <a:solidFill>
            <a:schemeClr val="tx1"/>
          </a:solidFill>
        </p:spPr>
        <p:txBody>
          <a:bodyPr tIns="0" anchor="ctr" anchorCtr="0"/>
          <a:lstStyle>
            <a:lvl1pPr algn="ctr">
              <a:defRPr sz="1400" b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Medien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80010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ßfoli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512763" y="2376000"/>
            <a:ext cx="8113712" cy="24622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cap="none" spc="0" baseline="0" dirty="0" smtClean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 smtClean="0"/>
              <a:t>Untertitel </a:t>
            </a:r>
            <a:r>
              <a:rPr lang="de-DE" dirty="0" err="1" smtClean="0"/>
              <a:t>Schlußfolie</a:t>
            </a:r>
            <a:endParaRPr lang="de-DE" dirty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512763" y="1368000"/>
            <a:ext cx="8113712" cy="915988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3400" dirty="0">
                <a:solidFill>
                  <a:schemeClr val="accent3"/>
                </a:solidFill>
              </a:defRPr>
            </a:lvl1pPr>
          </a:lstStyle>
          <a:p>
            <a:pPr marL="0" lvl="0" indent="0" eaLnBrk="0" hangingPunct="0">
              <a:buClr>
                <a:schemeClr val="folHlink"/>
              </a:buClr>
              <a:buFont typeface="Wingdings" pitchFamily="2" charset="2"/>
            </a:pPr>
            <a:r>
              <a:rPr lang="de-DE" dirty="0" smtClean="0"/>
              <a:t>Vielen Dank.</a:t>
            </a:r>
            <a:endParaRPr lang="de-DE" dirty="0"/>
          </a:p>
        </p:txBody>
      </p:sp>
      <p:sp>
        <p:nvSpPr>
          <p:cNvPr id="3" name="Textfeld 2"/>
          <p:cNvSpPr txBox="1"/>
          <p:nvPr userDrawn="1"/>
        </p:nvSpPr>
        <p:spPr bwMode="gray">
          <a:xfrm>
            <a:off x="1139568" y="483973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de-DE" dirty="0" smtClean="0"/>
          </a:p>
        </p:txBody>
      </p:sp>
      <p:sp>
        <p:nvSpPr>
          <p:cNvPr id="2" name="Textfeld 1"/>
          <p:cNvSpPr txBox="1"/>
          <p:nvPr userDrawn="1"/>
        </p:nvSpPr>
        <p:spPr bwMode="gray">
          <a:xfrm>
            <a:off x="771071" y="50165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de-DE" dirty="0" smtClean="0"/>
          </a:p>
        </p:txBody>
      </p:sp>
      <p:sp>
        <p:nvSpPr>
          <p:cNvPr id="13" name="Rechteck 12"/>
          <p:cNvSpPr/>
          <p:nvPr/>
        </p:nvSpPr>
        <p:spPr bwMode="auto">
          <a:xfrm>
            <a:off x="180000" y="4233333"/>
            <a:ext cx="8784000" cy="910167"/>
          </a:xfrm>
          <a:prstGeom prst="rect">
            <a:avLst/>
          </a:prstGeom>
          <a:solidFill>
            <a:srgbClr val="2131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endParaRPr kumimoji="0" lang="de-DE" sz="160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Bild 8" descr="app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28" y="4039112"/>
            <a:ext cx="8424333" cy="114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5480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auto">
          <a:xfrm>
            <a:off x="180000" y="4791075"/>
            <a:ext cx="8784000" cy="352425"/>
          </a:xfrm>
          <a:prstGeom prst="rect">
            <a:avLst/>
          </a:prstGeom>
          <a:solidFill>
            <a:srgbClr val="2131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endParaRPr kumimoji="0" lang="de-DE" sz="160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01638" y="915988"/>
            <a:ext cx="834866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err="1" smtClean="0"/>
              <a:t>Auzählpunkt</a:t>
            </a:r>
            <a:r>
              <a:rPr lang="de-DE" altLang="de-DE" dirty="0" smtClean="0"/>
              <a:t> erste Hierarchie-Ebene</a:t>
            </a:r>
          </a:p>
          <a:p>
            <a:pPr lvl="4"/>
            <a:r>
              <a:rPr lang="de-DE" altLang="de-DE" dirty="0" smtClean="0"/>
              <a:t>Aufzählpunkt zweite Hierarchie-Ebene</a:t>
            </a:r>
          </a:p>
        </p:txBody>
      </p:sp>
      <p:sp>
        <p:nvSpPr>
          <p:cNvPr id="1028" name="Rectangle 2"/>
          <p:cNvSpPr>
            <a:spLocks noGrp="1" noChangeAspect="1" noChangeArrowheads="1"/>
          </p:cNvSpPr>
          <p:nvPr>
            <p:ph type="title"/>
          </p:nvPr>
        </p:nvSpPr>
        <p:spPr bwMode="gray">
          <a:xfrm>
            <a:off x="401638" y="1"/>
            <a:ext cx="8348662" cy="77152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marL="0" lvl="0" indent="0" eaLnBrk="0" hangingPunct="0">
              <a:buClr>
                <a:schemeClr val="folHlink"/>
              </a:buClr>
              <a:buFont typeface="Wingdings" pitchFamily="2" charset="2"/>
            </a:pPr>
            <a:r>
              <a:rPr lang="de-DE" altLang="de-DE" dirty="0" smtClean="0"/>
              <a:t>Titelmaster durch klicken </a:t>
            </a:r>
            <a:br>
              <a:rPr lang="de-DE" altLang="de-DE" dirty="0" smtClean="0"/>
            </a:br>
            <a:r>
              <a:rPr lang="de-DE" altLang="de-DE" dirty="0" smtClean="0"/>
              <a:t>bearbeiten</a:t>
            </a:r>
          </a:p>
        </p:txBody>
      </p:sp>
      <p:sp>
        <p:nvSpPr>
          <p:cNvPr id="1029" name="Rechteck 9"/>
          <p:cNvSpPr>
            <a:spLocks noChangeArrowheads="1"/>
          </p:cNvSpPr>
          <p:nvPr/>
        </p:nvSpPr>
        <p:spPr bwMode="ltGray">
          <a:xfrm>
            <a:off x="2807772" y="4895009"/>
            <a:ext cx="594046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60BF19"/>
              </a:buClr>
              <a:buFont typeface="Wingdings" pitchFamily="2" charset="2"/>
              <a:buNone/>
            </a:pPr>
            <a:fld id="{0CBEE125-2B97-4A79-ADEE-86E7E758A363}" type="slidenum">
              <a:rPr lang="de-DE" altLang="de-DE" sz="900">
                <a:solidFill>
                  <a:srgbClr val="B2B2B1"/>
                </a:solidFill>
                <a:latin typeface="Arial" pitchFamily="34" charset="0"/>
              </a:rPr>
              <a:pPr algn="r" eaLnBrk="1" fontAlgn="base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60BF19"/>
                </a:buClr>
                <a:buFont typeface="Wingdings" pitchFamily="2" charset="2"/>
                <a:buNone/>
              </a:pPr>
              <a:t>‹Nr.›</a:t>
            </a:fld>
            <a:r>
              <a:rPr lang="de-DE" altLang="de-DE" sz="900" dirty="0">
                <a:solidFill>
                  <a:srgbClr val="B2B2B1"/>
                </a:solidFill>
                <a:latin typeface="Arial" pitchFamily="34" charset="0"/>
              </a:rPr>
              <a:t>  </a:t>
            </a:r>
            <a:r>
              <a:rPr lang="de-DE" altLang="de-DE" sz="1200" dirty="0">
                <a:solidFill>
                  <a:srgbClr val="B2B2B1"/>
                </a:solidFill>
                <a:latin typeface="Arial" pitchFamily="34" charset="0"/>
              </a:rPr>
              <a:t>|</a:t>
            </a:r>
            <a:r>
              <a:rPr lang="de-DE" altLang="de-DE" sz="900" dirty="0">
                <a:solidFill>
                  <a:srgbClr val="B2B2B1"/>
                </a:solidFill>
                <a:latin typeface="Arial" pitchFamily="34" charset="0"/>
              </a:rPr>
              <a:t>  </a:t>
            </a:r>
            <a:r>
              <a:rPr lang="de-DE" altLang="de-DE" sz="900" dirty="0" smtClean="0">
                <a:solidFill>
                  <a:srgbClr val="B2B2B1"/>
                </a:solidFill>
                <a:latin typeface="Arial" pitchFamily="34" charset="0"/>
              </a:rPr>
              <a:t>Daten als</a:t>
            </a:r>
            <a:r>
              <a:rPr lang="de-DE" altLang="de-DE" sz="900" baseline="0" dirty="0" smtClean="0">
                <a:solidFill>
                  <a:srgbClr val="B2B2B1"/>
                </a:solidFill>
                <a:latin typeface="Arial" pitchFamily="34" charset="0"/>
              </a:rPr>
              <a:t> Basis für Entscheidungen </a:t>
            </a:r>
            <a:r>
              <a:rPr lang="de-DE" altLang="de-DE" sz="1200" dirty="0" smtClean="0">
                <a:solidFill>
                  <a:srgbClr val="B2B2B1"/>
                </a:solidFill>
                <a:latin typeface="Arial" pitchFamily="34" charset="0"/>
              </a:rPr>
              <a:t>|</a:t>
            </a:r>
            <a:r>
              <a:rPr lang="de-DE" altLang="de-DE" sz="900" dirty="0" smtClean="0">
                <a:solidFill>
                  <a:srgbClr val="B2B2B1"/>
                </a:solidFill>
                <a:latin typeface="Arial" pitchFamily="34" charset="0"/>
              </a:rPr>
              <a:t>  </a:t>
            </a:r>
            <a:fld id="{6499B02A-98AA-4518-B8B4-16B9F08D13E8}" type="datetime1">
              <a:rPr lang="de-DE" altLang="de-DE" sz="900" smtClean="0">
                <a:solidFill>
                  <a:srgbClr val="B2B2B1"/>
                </a:solidFill>
                <a:latin typeface="Arial" pitchFamily="34" charset="0"/>
              </a:rPr>
              <a:pPr algn="r" eaLnBrk="1" fontAlgn="base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60BF19"/>
                </a:buClr>
                <a:buFont typeface="Wingdings" pitchFamily="2" charset="2"/>
                <a:buNone/>
              </a:pPr>
              <a:t>22.09.17</a:t>
            </a:fld>
            <a:endParaRPr lang="de-DE" altLang="de-DE" sz="900" dirty="0">
              <a:solidFill>
                <a:srgbClr val="B2B2B1"/>
              </a:solidFill>
              <a:latin typeface="Arial" pitchFamily="34" charset="0"/>
            </a:endParaRPr>
          </a:p>
        </p:txBody>
      </p:sp>
      <p:pic>
        <p:nvPicPr>
          <p:cNvPr id="14" name="Bild 13" descr="Group_Logopowerpoint_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55" y="4889822"/>
            <a:ext cx="1307592" cy="27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3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4" r:id="rId2"/>
    <p:sldLayoutId id="2147483672" r:id="rId3"/>
    <p:sldLayoutId id="2147483761" r:id="rId4"/>
    <p:sldLayoutId id="2147483762" r:id="rId5"/>
    <p:sldLayoutId id="2147483665" r:id="rId6"/>
    <p:sldLayoutId id="2147483666" r:id="rId7"/>
    <p:sldLayoutId id="2147483668" r:id="rId8"/>
    <p:sldLayoutId id="2147483673" r:id="rId9"/>
    <p:sldLayoutId id="2147483763" r:id="rId10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lang="de-DE" altLang="de-DE" sz="2200" b="0" kern="1200" cap="none" spc="0" baseline="0" dirty="0" smtClean="0">
          <a:solidFill>
            <a:srgbClr val="84BC34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1314D"/>
          </a:solidFill>
          <a:latin typeface="Arial" charset="0"/>
          <a:ea typeface="ＭＳ Ｐゴシック" charset="0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1314D"/>
          </a:solidFill>
          <a:latin typeface="Arial" charset="0"/>
          <a:ea typeface="ＭＳ Ｐゴシック" charset="0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1314D"/>
          </a:solidFill>
          <a:latin typeface="Arial" charset="0"/>
          <a:ea typeface="ＭＳ Ｐゴシック" charset="0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1314D"/>
          </a:solidFill>
          <a:latin typeface="Arial" charset="0"/>
          <a:ea typeface="ＭＳ Ｐゴシック" charset="0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200"/>
        </a:spcBef>
        <a:spcAft>
          <a:spcPts val="1000"/>
        </a:spcAft>
        <a:defRPr lang="de-DE" altLang="de-DE" sz="1800" b="1" dirty="0" smtClean="0">
          <a:solidFill>
            <a:srgbClr val="84BC34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1588" indent="-1588" algn="l" rtl="0" eaLnBrk="1" fontAlgn="base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folHlink"/>
        </a:buClr>
        <a:buFont typeface="Wingdings" pitchFamily="2" charset="2"/>
        <a:defRPr sz="1400" b="1" i="0">
          <a:solidFill>
            <a:schemeClr val="bg2"/>
          </a:solidFill>
          <a:latin typeface="Arial" pitchFamily="34" charset="0"/>
          <a:ea typeface="Arial" pitchFamily="34" charset="0"/>
          <a:cs typeface="Arial" pitchFamily="34" charset="0"/>
        </a:defRPr>
      </a:lvl2pPr>
      <a:lvl3pPr marL="3175" indent="0" algn="l" rtl="0" eaLnBrk="1" fontAlgn="base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accent3"/>
        </a:buClr>
        <a:buFontTx/>
        <a:buNone/>
        <a:defRPr sz="1400">
          <a:solidFill>
            <a:schemeClr val="bg2"/>
          </a:solidFill>
          <a:latin typeface="Arial" pitchFamily="34" charset="0"/>
          <a:ea typeface="Arial" pitchFamily="34" charset="0"/>
          <a:cs typeface="Arial" pitchFamily="34" charset="0"/>
        </a:defRPr>
      </a:lvl3pPr>
      <a:lvl4pPr marL="360363" indent="-177800" algn="l" rtl="0" eaLnBrk="1" fontAlgn="base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accent3"/>
        </a:buClr>
        <a:buFont typeface="Wingdings" pitchFamily="2" charset="2"/>
        <a:buChar char="§"/>
        <a:defRPr sz="1400">
          <a:solidFill>
            <a:schemeClr val="bg2"/>
          </a:solidFill>
          <a:latin typeface="Arial" pitchFamily="34" charset="0"/>
          <a:ea typeface="Arial" pitchFamily="34" charset="0"/>
          <a:cs typeface="Arial" pitchFamily="34" charset="0"/>
        </a:defRPr>
      </a:lvl4pPr>
      <a:lvl5pPr marL="541338" indent="-179388" algn="l" rtl="0" eaLnBrk="1" fontAlgn="base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accent3"/>
        </a:buClr>
        <a:buFont typeface="Symbol" charset="2"/>
        <a:buChar char="-"/>
        <a:defRPr sz="1200">
          <a:solidFill>
            <a:schemeClr val="bg2"/>
          </a:solidFill>
          <a:latin typeface="Arial" pitchFamily="34" charset="0"/>
          <a:ea typeface="Arial" pitchFamily="34" charset="0"/>
          <a:cs typeface="Arial" pitchFamily="34" charset="0"/>
        </a:defRPr>
      </a:lvl5pPr>
      <a:lvl6pPr marL="1174750" indent="-177800" algn="l" rtl="0" eaLnBrk="1" fontAlgn="base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631950" indent="-177800" algn="l" rtl="0" eaLnBrk="1" fontAlgn="base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089150" indent="-177800" algn="l" rtl="0" eaLnBrk="1" fontAlgn="base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546350" indent="-177800" algn="l" rtl="0" eaLnBrk="1" fontAlgn="base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 err="1" smtClean="0"/>
              <a:t>freenet</a:t>
            </a:r>
            <a:r>
              <a:rPr lang="de-DE" dirty="0" smtClean="0"/>
              <a:t> </a:t>
            </a:r>
            <a:r>
              <a:rPr lang="de-DE" dirty="0"/>
              <a:t>Group auf dem Weg zur Data-</a:t>
            </a:r>
            <a:r>
              <a:rPr lang="de-DE" dirty="0" err="1"/>
              <a:t>Driven</a:t>
            </a:r>
            <a:r>
              <a:rPr lang="de-DE" dirty="0"/>
              <a:t> Company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/>
              <a:t>Daten als Basis für </a:t>
            </a:r>
            <a:r>
              <a:rPr lang="de-DE" dirty="0" smtClean="0"/>
              <a:t>Entscheidungen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514880" y="2800561"/>
            <a:ext cx="8085137" cy="2462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de-DE" sz="1050" dirty="0" smtClean="0">
                <a:solidFill>
                  <a:srgbClr val="21314D"/>
                </a:solidFill>
              </a:rPr>
              <a:t>19.09.2017 </a:t>
            </a:r>
            <a:r>
              <a:rPr lang="de-DE" sz="1600" dirty="0" smtClean="0">
                <a:solidFill>
                  <a:srgbClr val="B2B2B1"/>
                </a:solidFill>
              </a:rPr>
              <a:t>|</a:t>
            </a:r>
            <a:r>
              <a:rPr lang="en-US" sz="1050" dirty="0" smtClean="0">
                <a:solidFill>
                  <a:srgbClr val="B2B2B1"/>
                </a:solidFill>
              </a:rPr>
              <a:t> </a:t>
            </a:r>
            <a:r>
              <a:rPr lang="de-DE" sz="1050" b="1" dirty="0" smtClean="0">
                <a:solidFill>
                  <a:srgbClr val="21314D"/>
                </a:solidFill>
              </a:rPr>
              <a:t>Dr. Florian Johannsen, Business Intelligence</a:t>
            </a:r>
            <a:endParaRPr lang="en-US" sz="1050" b="1" dirty="0" smtClean="0">
              <a:solidFill>
                <a:srgbClr val="2131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3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Science in der </a:t>
            </a:r>
            <a:r>
              <a:rPr lang="de-DE" dirty="0" err="1"/>
              <a:t>freenet</a:t>
            </a:r>
            <a:r>
              <a:rPr lang="de-DE" dirty="0"/>
              <a:t> Group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Beispiele für Anwendungsfälle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sz="1600" dirty="0" smtClean="0"/>
              <a:t>Berechnung von Produktaffinitäten der Kunden.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600" dirty="0" smtClean="0"/>
              <a:t>Abschätzung von Unternehmensrisiken: Abwanderung und Betrug.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600" dirty="0" smtClean="0"/>
              <a:t>Prozessoptimierungen: Kategorisierung von Kundenschreiben.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600" dirty="0" smtClean="0"/>
              <a:t>Analyse und Vorhersage von Produkt- und Branchentrends.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600" dirty="0" smtClean="0"/>
              <a:t>Optimierungen in der Werbung.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600" dirty="0" smtClean="0"/>
              <a:t>Analyse von Kundenzufriedenheit.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95851891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839357" y="1798139"/>
            <a:ext cx="7909356" cy="432297"/>
          </a:xfrm>
        </p:spPr>
        <p:txBody>
          <a:bodyPr/>
          <a:lstStyle/>
          <a:p>
            <a:r>
              <a:rPr lang="de-DE" dirty="0" smtClean="0"/>
              <a:t>Werkzeuge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22120" y="1810927"/>
            <a:ext cx="665783" cy="432296"/>
          </a:xfrm>
        </p:spPr>
        <p:txBody>
          <a:bodyPr/>
          <a:lstStyle/>
          <a:p>
            <a:r>
              <a:rPr lang="de-DE" sz="2800" b="1" dirty="0"/>
              <a:t>2</a:t>
            </a:r>
            <a:r>
              <a:rPr lang="de-DE" sz="2800" b="1" dirty="0" smtClean="0"/>
              <a:t> </a:t>
            </a:r>
            <a:r>
              <a:rPr lang="de-DE" dirty="0" smtClean="0">
                <a:solidFill>
                  <a:srgbClr val="B2B2B1"/>
                </a:solidFill>
              </a:rPr>
              <a:t>|</a:t>
            </a:r>
            <a:endParaRPr lang="en-US" sz="2800" dirty="0">
              <a:solidFill>
                <a:srgbClr val="B2B2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15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Werkzeuge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Apache Zeppelin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Multi-Language Notebook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04101" y="1567749"/>
            <a:ext cx="3786899" cy="2513177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Riesige Auswahl an anbindbaren Datenquellen.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Visualisierungen für jede Datenquelle.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Programmierbar in R / </a:t>
            </a:r>
            <a:r>
              <a:rPr lang="de-DE" dirty="0" smtClean="0"/>
              <a:t>Python / </a:t>
            </a:r>
            <a:r>
              <a:rPr lang="de-DE" dirty="0" err="1" smtClean="0"/>
              <a:t>shell</a:t>
            </a:r>
            <a:r>
              <a:rPr lang="de-DE" dirty="0" smtClean="0"/>
              <a:t>.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Gemeinsames Arbeiten an einem Notebook.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Native </a:t>
            </a:r>
            <a:r>
              <a:rPr lang="de-DE" dirty="0"/>
              <a:t>U</a:t>
            </a:r>
            <a:r>
              <a:rPr lang="de-DE" dirty="0" smtClean="0"/>
              <a:t>nterstützung von verschiedenen </a:t>
            </a:r>
            <a:r>
              <a:rPr lang="de-DE" dirty="0" err="1" smtClean="0"/>
              <a:t>Hadoop</a:t>
            </a:r>
            <a:r>
              <a:rPr lang="de-DE" dirty="0" smtClean="0"/>
              <a:t>-Tools (Spark, </a:t>
            </a:r>
            <a:r>
              <a:rPr lang="de-DE" dirty="0" err="1" smtClean="0"/>
              <a:t>Hive</a:t>
            </a:r>
            <a:r>
              <a:rPr lang="de-DE" dirty="0" smtClean="0"/>
              <a:t>, </a:t>
            </a:r>
            <a:r>
              <a:rPr lang="de-DE" dirty="0" err="1" smtClean="0"/>
              <a:t>Hawq</a:t>
            </a:r>
            <a:r>
              <a:rPr lang="de-DE" dirty="0" smtClean="0"/>
              <a:t>, etc.).</a:t>
            </a:r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677" y="433283"/>
            <a:ext cx="2332567" cy="1580289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84" y="2032852"/>
            <a:ext cx="4301067" cy="211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4898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Werkzeuge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R-Studio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R-Client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04101" y="1567749"/>
            <a:ext cx="3609099" cy="2887939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Riesige Auswahl an Schnittstellen und Visualisierungsmöglichkeiten.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Gute Unterstützung von Spark und weiteren </a:t>
            </a:r>
            <a:r>
              <a:rPr lang="de-DE" dirty="0" err="1" smtClean="0"/>
              <a:t>Hadoop</a:t>
            </a:r>
            <a:r>
              <a:rPr lang="de-DE" dirty="0" smtClean="0"/>
              <a:t> Tools.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err="1" smtClean="0"/>
              <a:t>Markdown</a:t>
            </a:r>
            <a:r>
              <a:rPr lang="de-DE" dirty="0" smtClean="0"/>
              <a:t>-Client.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Programmierinterface für R-Studio </a:t>
            </a:r>
            <a:r>
              <a:rPr lang="de-DE" dirty="0" err="1" smtClean="0"/>
              <a:t>shiny</a:t>
            </a:r>
            <a:r>
              <a:rPr lang="de-DE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934" y="2195088"/>
            <a:ext cx="4205767" cy="2260600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023" y="889121"/>
            <a:ext cx="2791178" cy="98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30801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950" y="2542149"/>
            <a:ext cx="3149600" cy="1441926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468" y="1417188"/>
            <a:ext cx="3098799" cy="15784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Werkzeuge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R-Studio </a:t>
            </a:r>
            <a:r>
              <a:rPr lang="de-DE" dirty="0" err="1" smtClean="0"/>
              <a:t>shiny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Interaktive Cockpits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04101" y="1567749"/>
            <a:ext cx="2914832" cy="2513177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dirty="0" err="1"/>
              <a:t>S</a:t>
            </a:r>
            <a:r>
              <a:rPr lang="de-DE" dirty="0" err="1" smtClean="0"/>
              <a:t>elf</a:t>
            </a:r>
            <a:r>
              <a:rPr lang="de-DE" dirty="0" smtClean="0"/>
              <a:t>-service für den </a:t>
            </a:r>
            <a:r>
              <a:rPr lang="de-DE" dirty="0" err="1" smtClean="0"/>
              <a:t>Anforderer</a:t>
            </a:r>
            <a:r>
              <a:rPr lang="de-DE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Daten sind aktuell.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Kontrolle über die Daten.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Programmiert in R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Umfangreiche Auswahl und Kontrolle von: </a:t>
            </a:r>
          </a:p>
          <a:p>
            <a:pPr marL="646113" lvl="3" indent="-285750">
              <a:buFont typeface="Arial" charset="0"/>
              <a:buChar char="•"/>
            </a:pPr>
            <a:r>
              <a:rPr lang="de-DE" dirty="0" smtClean="0"/>
              <a:t>Schnittstellen</a:t>
            </a:r>
          </a:p>
          <a:p>
            <a:pPr marL="646113" lvl="3" indent="-285750">
              <a:buFont typeface="Arial" charset="0"/>
              <a:buChar char="•"/>
            </a:pPr>
            <a:r>
              <a:rPr lang="de-DE" dirty="0" smtClean="0"/>
              <a:t>Datenhandling</a:t>
            </a:r>
          </a:p>
          <a:p>
            <a:pPr marL="646113" lvl="3" indent="-285750">
              <a:buFont typeface="Arial" charset="0"/>
              <a:buChar char="•"/>
            </a:pPr>
            <a:r>
              <a:rPr lang="de-DE" dirty="0" smtClean="0"/>
              <a:t>Visualisierung</a:t>
            </a:r>
          </a:p>
          <a:p>
            <a:pPr marL="288925" lvl="2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767" y="514202"/>
            <a:ext cx="1015527" cy="117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8345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Werkzeuge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Funktionsweise der Cockpits</a:t>
            </a:r>
            <a:endParaRPr lang="de-DE" dirty="0"/>
          </a:p>
        </p:txBody>
      </p:sp>
      <p:sp>
        <p:nvSpPr>
          <p:cNvPr id="12" name="Ellipse 7"/>
          <p:cNvSpPr>
            <a:spLocks noChangeAspect="1"/>
          </p:cNvSpPr>
          <p:nvPr/>
        </p:nvSpPr>
        <p:spPr bwMode="auto">
          <a:xfrm>
            <a:off x="1889743" y="1267578"/>
            <a:ext cx="1084275" cy="1084275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r>
              <a:rPr lang="de-DE" cap="all" dirty="0" smtClean="0">
                <a:solidFill>
                  <a:schemeClr val="bg1"/>
                </a:solidFill>
                <a:latin typeface="Arial" pitchFamily="34" charset="0"/>
              </a:rPr>
              <a:t>DWH</a:t>
            </a: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692" y="1940026"/>
            <a:ext cx="746742" cy="587170"/>
          </a:xfrm>
          <a:prstGeom prst="rect">
            <a:avLst/>
          </a:prstGeom>
        </p:spPr>
      </p:pic>
      <p:sp>
        <p:nvSpPr>
          <p:cNvPr id="10" name="Ellipse 5"/>
          <p:cNvSpPr/>
          <p:nvPr/>
        </p:nvSpPr>
        <p:spPr bwMode="auto">
          <a:xfrm>
            <a:off x="4226334" y="2422565"/>
            <a:ext cx="1127885" cy="1122387"/>
          </a:xfrm>
          <a:prstGeom prst="ellipse">
            <a:avLst/>
          </a:prstGeom>
          <a:solidFill>
            <a:srgbClr val="708BC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r>
              <a:rPr lang="de-DE" sz="1400" b="1" cap="all" dirty="0" smtClean="0">
                <a:solidFill>
                  <a:schemeClr val="bg1"/>
                </a:solidFill>
                <a:latin typeface="Arial" pitchFamily="34" charset="0"/>
              </a:rPr>
              <a:t>Cockpit-</a:t>
            </a:r>
          </a:p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r>
              <a:rPr lang="de-DE" sz="1400" b="1" cap="all" dirty="0" smtClean="0">
                <a:solidFill>
                  <a:schemeClr val="bg1"/>
                </a:solidFill>
                <a:latin typeface="Arial" pitchFamily="34" charset="0"/>
              </a:rPr>
              <a:t>Server</a:t>
            </a:r>
          </a:p>
        </p:txBody>
      </p:sp>
      <p:sp>
        <p:nvSpPr>
          <p:cNvPr id="13" name="Ellipse 7"/>
          <p:cNvSpPr>
            <a:spLocks noChangeAspect="1"/>
          </p:cNvSpPr>
          <p:nvPr/>
        </p:nvSpPr>
        <p:spPr bwMode="auto">
          <a:xfrm>
            <a:off x="1236144" y="2438262"/>
            <a:ext cx="1084275" cy="1084275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r>
              <a:rPr lang="de-DE" cap="all" dirty="0" smtClean="0">
                <a:solidFill>
                  <a:schemeClr val="bg1"/>
                </a:solidFill>
                <a:latin typeface="Arial" pitchFamily="34" charset="0"/>
              </a:rPr>
              <a:t>HIVE</a:t>
            </a:r>
          </a:p>
        </p:txBody>
      </p:sp>
      <p:sp>
        <p:nvSpPr>
          <p:cNvPr id="14" name="Ellipse 7"/>
          <p:cNvSpPr>
            <a:spLocks noChangeAspect="1"/>
          </p:cNvSpPr>
          <p:nvPr/>
        </p:nvSpPr>
        <p:spPr bwMode="auto">
          <a:xfrm>
            <a:off x="2016742" y="3604725"/>
            <a:ext cx="1084275" cy="1084275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r>
              <a:rPr lang="de-DE" cap="all" dirty="0" smtClean="0">
                <a:solidFill>
                  <a:schemeClr val="bg1"/>
                </a:solidFill>
                <a:latin typeface="Arial" pitchFamily="34" charset="0"/>
              </a:rPr>
              <a:t>SPARK</a:t>
            </a:r>
          </a:p>
        </p:txBody>
      </p:sp>
      <p:sp>
        <p:nvSpPr>
          <p:cNvPr id="11" name="Ellipse 7"/>
          <p:cNvSpPr>
            <a:spLocks noChangeAspect="1"/>
          </p:cNvSpPr>
          <p:nvPr/>
        </p:nvSpPr>
        <p:spPr bwMode="auto">
          <a:xfrm>
            <a:off x="7635113" y="2438477"/>
            <a:ext cx="1084275" cy="1084275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r>
              <a:rPr lang="de-DE" cap="all" dirty="0" smtClean="0">
                <a:solidFill>
                  <a:schemeClr val="bg1"/>
                </a:solidFill>
                <a:latin typeface="Arial" pitchFamily="34" charset="0"/>
              </a:rPr>
              <a:t>USER</a:t>
            </a:r>
          </a:p>
        </p:txBody>
      </p:sp>
      <p:sp>
        <p:nvSpPr>
          <p:cNvPr id="17" name="Pfeil nach rechts 16"/>
          <p:cNvSpPr/>
          <p:nvPr/>
        </p:nvSpPr>
        <p:spPr bwMode="auto">
          <a:xfrm>
            <a:off x="5354219" y="2881489"/>
            <a:ext cx="2452048" cy="219801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789" y="2586767"/>
            <a:ext cx="675038" cy="783044"/>
          </a:xfrm>
          <a:prstGeom prst="rect">
            <a:avLst/>
          </a:prstGeom>
        </p:spPr>
      </p:pic>
      <p:sp>
        <p:nvSpPr>
          <p:cNvPr id="20" name="Pfeil nach rechts 19"/>
          <p:cNvSpPr/>
          <p:nvPr/>
        </p:nvSpPr>
        <p:spPr bwMode="auto">
          <a:xfrm rot="1706808">
            <a:off x="2811793" y="2292421"/>
            <a:ext cx="1628865" cy="21980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Pfeil nach rechts 20"/>
          <p:cNvSpPr/>
          <p:nvPr/>
        </p:nvSpPr>
        <p:spPr bwMode="auto">
          <a:xfrm>
            <a:off x="2304573" y="2881883"/>
            <a:ext cx="2031143" cy="21980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Pfeil nach rechts 21"/>
          <p:cNvSpPr/>
          <p:nvPr/>
        </p:nvSpPr>
        <p:spPr bwMode="auto">
          <a:xfrm rot="19554521">
            <a:off x="2890596" y="3535415"/>
            <a:ext cx="1628865" cy="219801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503" y="2610269"/>
            <a:ext cx="736040" cy="736040"/>
          </a:xfrm>
          <a:prstGeom prst="rect">
            <a:avLst/>
          </a:prstGeom>
        </p:spPr>
      </p:pic>
      <p:pic>
        <p:nvPicPr>
          <p:cNvPr id="23" name="Bild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15" y="4146862"/>
            <a:ext cx="735132" cy="391027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98" y="2215776"/>
            <a:ext cx="531893" cy="48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032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839357" y="1798139"/>
            <a:ext cx="7909356" cy="432297"/>
          </a:xfrm>
        </p:spPr>
        <p:txBody>
          <a:bodyPr/>
          <a:lstStyle/>
          <a:p>
            <a:r>
              <a:rPr lang="de-DE" dirty="0" smtClean="0"/>
              <a:t>Herausforderungen 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22120" y="1810927"/>
            <a:ext cx="665783" cy="432296"/>
          </a:xfrm>
        </p:spPr>
        <p:txBody>
          <a:bodyPr/>
          <a:lstStyle/>
          <a:p>
            <a:r>
              <a:rPr lang="de-DE" sz="2800" b="1" dirty="0"/>
              <a:t>3</a:t>
            </a:r>
            <a:r>
              <a:rPr lang="de-DE" sz="2800" b="1" dirty="0" smtClean="0"/>
              <a:t> </a:t>
            </a:r>
            <a:r>
              <a:rPr lang="de-DE" dirty="0" smtClean="0">
                <a:solidFill>
                  <a:srgbClr val="B2B2B1"/>
                </a:solidFill>
              </a:rPr>
              <a:t>|</a:t>
            </a:r>
            <a:endParaRPr lang="en-US" sz="2800" dirty="0">
              <a:solidFill>
                <a:srgbClr val="B2B2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09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Science in der </a:t>
            </a:r>
            <a:r>
              <a:rPr lang="de-DE" dirty="0" err="1" smtClean="0"/>
              <a:t>freenet</a:t>
            </a:r>
            <a:r>
              <a:rPr lang="de-DE" dirty="0" smtClean="0"/>
              <a:t> </a:t>
            </a:r>
            <a:r>
              <a:rPr lang="de-DE" dirty="0"/>
              <a:t>Group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Anforderungen </a:t>
            </a:r>
            <a:r>
              <a:rPr lang="de-DE" dirty="0"/>
              <a:t>an einen Data Scientist</a:t>
            </a:r>
          </a:p>
        </p:txBody>
      </p:sp>
      <p:sp>
        <p:nvSpPr>
          <p:cNvPr id="6" name="Inhaltsplatzhalter 3"/>
          <p:cNvSpPr txBox="1">
            <a:spLocks/>
          </p:cNvSpPr>
          <p:nvPr/>
        </p:nvSpPr>
        <p:spPr>
          <a:xfrm>
            <a:off x="1529034" y="2192599"/>
            <a:ext cx="25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fontAlgn="base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 b="0" cap="all" baseline="0">
                <a:solidFill>
                  <a:schemeClr val="bg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80975" indent="-177800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pitchFamily="18" charset="2"/>
              <a:buChar char="-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6pPr>
            <a:lvl7pPr marL="16319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7pPr>
            <a:lvl8pPr marL="20891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8pPr>
            <a:lvl9pPr marL="25463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9pPr>
          </a:lstStyle>
          <a:p>
            <a:pPr algn="ctr"/>
            <a:r>
              <a:rPr lang="de-DE" altLang="de-DE" b="1" dirty="0" smtClean="0"/>
              <a:t>Statistik</a:t>
            </a:r>
            <a:endParaRPr lang="de-DE" altLang="de-DE" b="1" dirty="0"/>
          </a:p>
        </p:txBody>
      </p:sp>
      <p:sp>
        <p:nvSpPr>
          <p:cNvPr id="7" name="Inhaltsplatzhalter 3"/>
          <p:cNvSpPr txBox="1">
            <a:spLocks/>
          </p:cNvSpPr>
          <p:nvPr/>
        </p:nvSpPr>
        <p:spPr>
          <a:xfrm>
            <a:off x="1529034" y="3325000"/>
            <a:ext cx="2520000" cy="720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fontAlgn="base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 b="0" cap="all" baseline="0">
                <a:solidFill>
                  <a:schemeClr val="bg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80975" indent="-177800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pitchFamily="18" charset="2"/>
              <a:buChar char="-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6pPr>
            <a:lvl7pPr marL="16319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7pPr>
            <a:lvl8pPr marL="20891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8pPr>
            <a:lvl9pPr marL="25463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9pPr>
          </a:lstStyle>
          <a:p>
            <a:pPr algn="ctr"/>
            <a:r>
              <a:rPr lang="de-DE" altLang="de-DE" b="1" dirty="0" smtClean="0"/>
              <a:t>Technik</a:t>
            </a:r>
            <a:endParaRPr lang="de-DE" altLang="de-DE" b="1" dirty="0"/>
          </a:p>
        </p:txBody>
      </p:sp>
      <p:sp>
        <p:nvSpPr>
          <p:cNvPr id="8" name="Inhaltsplatzhalter 3"/>
          <p:cNvSpPr txBox="1">
            <a:spLocks/>
          </p:cNvSpPr>
          <p:nvPr/>
        </p:nvSpPr>
        <p:spPr>
          <a:xfrm>
            <a:off x="4573674" y="2194531"/>
            <a:ext cx="2520000" cy="720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fontAlgn="base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 b="0" cap="all" baseline="0">
                <a:solidFill>
                  <a:schemeClr val="bg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80975" indent="-177800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pitchFamily="18" charset="2"/>
              <a:buChar char="-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6pPr>
            <a:lvl7pPr marL="16319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7pPr>
            <a:lvl8pPr marL="20891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8pPr>
            <a:lvl9pPr marL="25463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9pPr>
          </a:lstStyle>
          <a:p>
            <a:pPr algn="ctr"/>
            <a:r>
              <a:rPr lang="de-DE" altLang="de-DE" b="1" dirty="0" smtClean="0"/>
              <a:t>Business</a:t>
            </a:r>
            <a:endParaRPr lang="de-DE" altLang="de-DE" b="1" dirty="0"/>
          </a:p>
        </p:txBody>
      </p:sp>
      <p:sp>
        <p:nvSpPr>
          <p:cNvPr id="9" name="Inhaltsplatzhalter 3"/>
          <p:cNvSpPr txBox="1">
            <a:spLocks/>
          </p:cNvSpPr>
          <p:nvPr/>
        </p:nvSpPr>
        <p:spPr>
          <a:xfrm>
            <a:off x="4573674" y="3325000"/>
            <a:ext cx="2520000" cy="720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fontAlgn="base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 b="0" cap="all" baseline="0">
                <a:solidFill>
                  <a:schemeClr val="bg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80975" indent="-177800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pitchFamily="18" charset="2"/>
              <a:buChar char="-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fontAlgn="base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6pPr>
            <a:lvl7pPr marL="16319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7pPr>
            <a:lvl8pPr marL="20891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8pPr>
            <a:lvl9pPr marL="2546350" indent="-177800" fontAlgn="base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/>
            </a:lvl9pPr>
          </a:lstStyle>
          <a:p>
            <a:pPr algn="ctr"/>
            <a:r>
              <a:rPr lang="de-DE" altLang="de-DE" b="1" dirty="0" smtClean="0"/>
              <a:t>Kommunikation</a:t>
            </a:r>
            <a:endParaRPr lang="de-DE" altLang="de-DE" b="1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04107" y="1313746"/>
            <a:ext cx="8350250" cy="215444"/>
          </a:xfrm>
        </p:spPr>
        <p:txBody>
          <a:bodyPr/>
          <a:lstStyle/>
          <a:p>
            <a:r>
              <a:rPr lang="de-DE" dirty="0" smtClean="0"/>
              <a:t>4 Dimensionen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29921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Science in der </a:t>
            </a:r>
            <a:r>
              <a:rPr lang="de-DE" dirty="0" err="1"/>
              <a:t>freenet</a:t>
            </a:r>
            <a:r>
              <a:rPr lang="de-DE" dirty="0"/>
              <a:t> Group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Herausforderungen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Daten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Datenqualität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/>
              <a:t>Dokumentation von </a:t>
            </a:r>
            <a:r>
              <a:rPr lang="de-DE" sz="1800" dirty="0" smtClean="0"/>
              <a:t>Daten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Schnittstellen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Integration in Geschäftsprozesse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Technische Weiterentwicklung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Datenschutz</a:t>
            </a:r>
          </a:p>
          <a:p>
            <a:pPr marL="285750" indent="-285750">
              <a:buFont typeface="Arial" charset="0"/>
              <a:buChar char="•"/>
            </a:pPr>
            <a:endParaRPr lang="de-DE" sz="1800" dirty="0" smtClean="0"/>
          </a:p>
          <a:p>
            <a:pPr marL="285750" indent="-285750">
              <a:buFont typeface="Arial" charset="0"/>
              <a:buChar char="•"/>
            </a:pPr>
            <a:endParaRPr lang="de-DE" sz="1800" dirty="0" smtClean="0"/>
          </a:p>
          <a:p>
            <a:pPr marL="285750" indent="-285750">
              <a:buFont typeface="Arial" charset="0"/>
              <a:buChar char="•"/>
            </a:pPr>
            <a:endParaRPr lang="de-DE" sz="1800" dirty="0" smtClean="0"/>
          </a:p>
          <a:p>
            <a:pPr marL="285750" indent="-285750">
              <a:buFont typeface="Arial" charset="0"/>
              <a:buChar char="•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44826188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839357" y="1798139"/>
            <a:ext cx="7909356" cy="432297"/>
          </a:xfrm>
        </p:spPr>
        <p:txBody>
          <a:bodyPr/>
          <a:lstStyle/>
          <a:p>
            <a:r>
              <a:rPr lang="de-DE" dirty="0" smtClean="0"/>
              <a:t>Ausblick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22120" y="1810927"/>
            <a:ext cx="665783" cy="432296"/>
          </a:xfrm>
        </p:spPr>
        <p:txBody>
          <a:bodyPr/>
          <a:lstStyle/>
          <a:p>
            <a:r>
              <a:rPr lang="de-DE" sz="2800" b="1" dirty="0"/>
              <a:t>4</a:t>
            </a:r>
            <a:r>
              <a:rPr lang="de-DE" sz="2800" b="1" dirty="0" smtClean="0"/>
              <a:t> </a:t>
            </a:r>
            <a:r>
              <a:rPr lang="de-DE" dirty="0" smtClean="0">
                <a:solidFill>
                  <a:srgbClr val="B2B2B1"/>
                </a:solidFill>
              </a:rPr>
              <a:t>|</a:t>
            </a:r>
            <a:endParaRPr lang="en-US" sz="2800" dirty="0">
              <a:solidFill>
                <a:srgbClr val="B2B2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81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platzhalter 69"/>
          <p:cNvSpPr>
            <a:spLocks noGrp="1"/>
          </p:cNvSpPr>
          <p:nvPr>
            <p:ph type="body" sz="quarter" idx="10"/>
          </p:nvPr>
        </p:nvSpPr>
        <p:spPr>
          <a:xfrm>
            <a:off x="408150" y="1"/>
            <a:ext cx="8347075" cy="91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16"/>
          </p:nvPr>
        </p:nvSpPr>
        <p:spPr>
          <a:xfrm>
            <a:off x="402392" y="1920135"/>
            <a:ext cx="233736" cy="246221"/>
          </a:xfrm>
        </p:spPr>
        <p:txBody>
          <a:bodyPr/>
          <a:lstStyle/>
          <a:p>
            <a:r>
              <a:rPr lang="de-DE" dirty="0" smtClean="0"/>
              <a:t>2 </a:t>
            </a:r>
            <a:r>
              <a:rPr lang="de-DE" sz="1600" b="0" dirty="0" smtClean="0">
                <a:solidFill>
                  <a:srgbClr val="B2B2B1"/>
                </a:solidFill>
              </a:rPr>
              <a:t>|</a:t>
            </a:r>
            <a:endParaRPr lang="en-US" b="0" dirty="0">
              <a:solidFill>
                <a:srgbClr val="B2B2B1"/>
              </a:solidFill>
            </a:endParaRPr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20"/>
          </p:nvPr>
        </p:nvSpPr>
        <p:spPr>
          <a:xfrm>
            <a:off x="402393" y="2639619"/>
            <a:ext cx="233735" cy="246221"/>
          </a:xfrm>
        </p:spPr>
        <p:txBody>
          <a:bodyPr/>
          <a:lstStyle/>
          <a:p>
            <a:r>
              <a:rPr lang="de-DE" dirty="0" smtClean="0"/>
              <a:t>3 </a:t>
            </a:r>
            <a:r>
              <a:rPr lang="de-DE" sz="1600" b="0" dirty="0" smtClean="0">
                <a:solidFill>
                  <a:srgbClr val="B2B2B1"/>
                </a:solidFill>
              </a:rPr>
              <a:t>|</a:t>
            </a:r>
            <a:endParaRPr lang="en-US" b="0" dirty="0">
              <a:solidFill>
                <a:srgbClr val="B2B2B1"/>
              </a:solidFill>
            </a:endParaRPr>
          </a:p>
        </p:txBody>
      </p:sp>
      <p:sp>
        <p:nvSpPr>
          <p:cNvPr id="77" name="Textplatzhalter 76"/>
          <p:cNvSpPr>
            <a:spLocks noGrp="1"/>
          </p:cNvSpPr>
          <p:nvPr>
            <p:ph type="body" sz="quarter" idx="24"/>
          </p:nvPr>
        </p:nvSpPr>
        <p:spPr>
          <a:xfrm>
            <a:off x="402393" y="3359103"/>
            <a:ext cx="233735" cy="246221"/>
          </a:xfrm>
        </p:spPr>
        <p:txBody>
          <a:bodyPr/>
          <a:lstStyle/>
          <a:p>
            <a:r>
              <a:rPr lang="de-DE" dirty="0" smtClean="0"/>
              <a:t>4 </a:t>
            </a:r>
            <a:r>
              <a:rPr lang="de-DE" sz="1600" b="0" dirty="0" smtClean="0">
                <a:solidFill>
                  <a:srgbClr val="B2B2B1"/>
                </a:solidFill>
              </a:rPr>
              <a:t>|</a:t>
            </a:r>
            <a:endParaRPr lang="en-US" b="0" dirty="0">
              <a:solidFill>
                <a:srgbClr val="B2B2B1"/>
              </a:solidFill>
            </a:endParaRPr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4294967295"/>
          </p:nvPr>
        </p:nvSpPr>
        <p:spPr>
          <a:xfrm>
            <a:off x="657053" y="1225479"/>
            <a:ext cx="3509920" cy="430887"/>
          </a:xfrm>
        </p:spPr>
        <p:txBody>
          <a:bodyPr/>
          <a:lstStyle/>
          <a:p>
            <a:r>
              <a:rPr lang="de-DE" sz="1400" dirty="0" smtClean="0">
                <a:solidFill>
                  <a:schemeClr val="bg2"/>
                </a:solidFill>
              </a:rPr>
              <a:t>Aktueller Stand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29"/>
          </p:nvPr>
        </p:nvSpPr>
        <p:spPr>
          <a:xfrm>
            <a:off x="651986" y="2664447"/>
            <a:ext cx="3597365" cy="432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Herausforderungen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30"/>
          </p:nvPr>
        </p:nvSpPr>
        <p:spPr>
          <a:xfrm>
            <a:off x="651986" y="3383931"/>
            <a:ext cx="3563041" cy="432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Ausblick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" name="Textplatzhalter 85"/>
          <p:cNvSpPr>
            <a:spLocks noGrp="1"/>
          </p:cNvSpPr>
          <p:nvPr>
            <p:ph type="body" sz="quarter" idx="34"/>
          </p:nvPr>
        </p:nvSpPr>
        <p:spPr>
          <a:xfrm>
            <a:off x="660790" y="1955450"/>
            <a:ext cx="3621598" cy="430887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Werkzeuge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4" name="Textplatzhalter 72"/>
          <p:cNvSpPr>
            <a:spLocks noGrp="1"/>
          </p:cNvSpPr>
          <p:nvPr>
            <p:ph type="body" sz="quarter" idx="16"/>
          </p:nvPr>
        </p:nvSpPr>
        <p:spPr>
          <a:xfrm>
            <a:off x="405372" y="1190957"/>
            <a:ext cx="233736" cy="246221"/>
          </a:xfrm>
        </p:spPr>
        <p:txBody>
          <a:bodyPr/>
          <a:lstStyle/>
          <a:p>
            <a:r>
              <a:rPr lang="de-DE" dirty="0" smtClean="0"/>
              <a:t>1 </a:t>
            </a:r>
            <a:r>
              <a:rPr lang="de-DE" sz="1600" b="0" dirty="0" smtClean="0">
                <a:solidFill>
                  <a:srgbClr val="B2B2B1"/>
                </a:solidFill>
              </a:rPr>
              <a:t>|</a:t>
            </a:r>
            <a:endParaRPr lang="en-US" b="0" dirty="0">
              <a:solidFill>
                <a:srgbClr val="B2B2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44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Science in der </a:t>
            </a:r>
            <a:r>
              <a:rPr lang="de-DE" dirty="0" err="1"/>
              <a:t>freenet</a:t>
            </a:r>
            <a:r>
              <a:rPr lang="de-DE" dirty="0"/>
              <a:t> Group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Ausblick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Geplante Themen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Kundenindividuelle Ansprachen auf allen Ebenen ausweiten.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Modellierung von Werbeausgaben.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Interaktive Analysen von Geschäftsprozessen auf Basis eines / mehrerer Cockpits.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Einbindung von Werbeausgaben bei der Auswertung von Kundentransaktionen.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Ganzheitliche Betrachtung einer Kundeninteraktion.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295287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Science in der </a:t>
            </a:r>
            <a:r>
              <a:rPr lang="de-DE" dirty="0" err="1"/>
              <a:t>freenet</a:t>
            </a:r>
            <a:r>
              <a:rPr lang="de-DE" dirty="0"/>
              <a:t> Group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800" dirty="0" smtClean="0"/>
              <a:t>	Wir suchen Verstärkung!</a:t>
            </a:r>
            <a:endParaRPr lang="de-DE" sz="2400" dirty="0" smtClean="0"/>
          </a:p>
          <a:p>
            <a:pPr marL="285750" indent="-285750">
              <a:buFont typeface="Arial" charset="0"/>
              <a:buChar char="•"/>
            </a:pPr>
            <a:endParaRPr lang="de-DE" sz="1800" dirty="0" smtClean="0"/>
          </a:p>
          <a:p>
            <a:pPr marL="1917700" lvl="6" indent="-285750">
              <a:buFont typeface="Arial" charset="0"/>
              <a:buChar char="•"/>
            </a:pPr>
            <a:r>
              <a:rPr lang="de-DE" sz="2000" dirty="0" smtClean="0"/>
              <a:t>Data Scientist</a:t>
            </a:r>
          </a:p>
          <a:p>
            <a:pPr marL="1917700" lvl="6" indent="-285750">
              <a:buFont typeface="Arial" charset="0"/>
              <a:buChar char="•"/>
            </a:pPr>
            <a:r>
              <a:rPr lang="de-DE" sz="2000" dirty="0" smtClean="0"/>
              <a:t>Data Engineer</a:t>
            </a:r>
          </a:p>
        </p:txBody>
      </p:sp>
    </p:spTree>
    <p:extLst>
      <p:ext uri="{BB962C8B-B14F-4D97-AF65-F5344CB8AC3E}">
        <p14:creationId xmlns:p14="http://schemas.microsoft.com/office/powerpoint/2010/main" val="893726850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506413" y="1323242"/>
            <a:ext cx="8085138" cy="915988"/>
          </a:xfrm>
        </p:spPr>
        <p:txBody>
          <a:bodyPr/>
          <a:lstStyle/>
          <a:p>
            <a:r>
              <a:rPr lang="de-DE" dirty="0" smtClean="0"/>
              <a:t>Vielen Dank.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969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839357" y="1798139"/>
            <a:ext cx="7909356" cy="432297"/>
          </a:xfrm>
        </p:spPr>
        <p:txBody>
          <a:bodyPr/>
          <a:lstStyle/>
          <a:p>
            <a:r>
              <a:rPr lang="de-DE" dirty="0" smtClean="0"/>
              <a:t>Aktueller Stand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22120" y="1810927"/>
            <a:ext cx="665783" cy="432296"/>
          </a:xfrm>
        </p:spPr>
        <p:txBody>
          <a:bodyPr/>
          <a:lstStyle/>
          <a:p>
            <a:r>
              <a:rPr lang="de-DE" sz="2800" b="1" dirty="0" smtClean="0"/>
              <a:t>1 </a:t>
            </a:r>
            <a:r>
              <a:rPr lang="de-DE" dirty="0" smtClean="0">
                <a:solidFill>
                  <a:srgbClr val="B2B2B1"/>
                </a:solidFill>
              </a:rPr>
              <a:t>|</a:t>
            </a:r>
            <a:endParaRPr lang="en-US" sz="2800" dirty="0">
              <a:solidFill>
                <a:srgbClr val="B2B2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41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499533" y="1066800"/>
            <a:ext cx="8221133" cy="3572933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SzTx/>
              <a:tabLst/>
            </a:pP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Bild 1" descr="freenet-group-konzernstruktu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34" y="1165374"/>
            <a:ext cx="7200800" cy="3271232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04107" y="161958"/>
            <a:ext cx="3982478" cy="447609"/>
          </a:xfrm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de-DE" dirty="0" smtClean="0"/>
              <a:t>Die Struktur der </a:t>
            </a:r>
            <a:r>
              <a:rPr lang="de-DE" dirty="0" err="1" smtClean="0"/>
              <a:t>freenet</a:t>
            </a:r>
            <a:r>
              <a:rPr lang="de-DE" dirty="0" smtClean="0"/>
              <a:t> Group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770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Begrifflichkeit Big Data / Data Science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Unsere Interpretation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625600" y="1567749"/>
            <a:ext cx="6451600" cy="2513177"/>
          </a:xfrm>
        </p:spPr>
        <p:txBody>
          <a:bodyPr/>
          <a:lstStyle/>
          <a:p>
            <a:r>
              <a:rPr lang="de-DE" sz="2000" i="1" dirty="0" smtClean="0"/>
              <a:t>Der Ansatz mit unterschiedlichsten Werkzeugen und auf Basis aller verfügbaren Daten bestehende Geschäftsprozesse zu messen, weiterzuentwickeln und Auffälligkeiten zu erklären.</a:t>
            </a:r>
          </a:p>
          <a:p>
            <a:pPr marL="285750" indent="-285750">
              <a:buFont typeface="Arial" charset="0"/>
              <a:buChar char="•"/>
            </a:pPr>
            <a:endParaRPr lang="de-DE" sz="1800" dirty="0" smtClean="0"/>
          </a:p>
          <a:p>
            <a:pPr marL="285750" indent="-285750">
              <a:buFont typeface="Arial" charset="0"/>
              <a:buChar char="•"/>
            </a:pP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55893904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 Science in der </a:t>
            </a:r>
            <a:r>
              <a:rPr lang="de-DE" dirty="0" err="1" smtClean="0"/>
              <a:t>freenet</a:t>
            </a:r>
            <a:r>
              <a:rPr lang="de-DE" dirty="0" smtClean="0"/>
              <a:t> Group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Warum?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8925" lvl="2" indent="-285750">
              <a:buFont typeface="Arial" charset="0"/>
              <a:buChar char="•"/>
            </a:pPr>
            <a:r>
              <a:rPr lang="de-DE" dirty="0" smtClean="0"/>
              <a:t>Wachsende Anforderungen an Analysen im Bezug auf Geschwindigkeit der Analyse </a:t>
            </a:r>
            <a:r>
              <a:rPr lang="de-DE" dirty="0"/>
              <a:t>und Verarbeitung von sehr großen Datenmengen</a:t>
            </a:r>
            <a:r>
              <a:rPr lang="de-DE" dirty="0" smtClean="0"/>
              <a:t>.</a:t>
            </a:r>
          </a:p>
          <a:p>
            <a:pPr marL="288925" lvl="2" indent="-285750">
              <a:buFont typeface="Arial" charset="0"/>
              <a:buChar char="•"/>
            </a:pPr>
            <a:r>
              <a:rPr lang="de-DE" dirty="0"/>
              <a:t>Große Anzahl an neuen Produkten und </a:t>
            </a:r>
            <a:r>
              <a:rPr lang="de-DE" dirty="0" smtClean="0"/>
              <a:t>Vermarktungswegen.</a:t>
            </a:r>
            <a:endParaRPr lang="de-DE" dirty="0"/>
          </a:p>
          <a:p>
            <a:pPr marL="288925" lvl="2" indent="-285750">
              <a:buFont typeface="Arial" charset="0"/>
              <a:buChar char="•"/>
            </a:pPr>
            <a:r>
              <a:rPr lang="de-DE" dirty="0" smtClean="0"/>
              <a:t>Kundenindividualisierung von Ansprachen und Produkten.</a:t>
            </a:r>
          </a:p>
          <a:p>
            <a:pPr marL="288925" lvl="2" indent="-285750">
              <a:buFont typeface="Arial" charset="0"/>
              <a:buChar char="•"/>
            </a:pPr>
            <a:r>
              <a:rPr lang="de-DE" dirty="0" smtClean="0"/>
              <a:t>Übersetzung von Daten in Handlungsempfehlungen.</a:t>
            </a:r>
          </a:p>
        </p:txBody>
      </p:sp>
    </p:spTree>
    <p:extLst>
      <p:ext uri="{BB962C8B-B14F-4D97-AF65-F5344CB8AC3E}">
        <p14:creationId xmlns:p14="http://schemas.microsoft.com/office/powerpoint/2010/main" val="10075783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Science in der </a:t>
            </a:r>
            <a:r>
              <a:rPr lang="de-DE" dirty="0" err="1"/>
              <a:t>freenet</a:t>
            </a:r>
            <a:r>
              <a:rPr lang="de-DE" dirty="0"/>
              <a:t> Group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Fokus 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Produktiver Einsatz</a:t>
            </a:r>
            <a:endParaRPr lang="de-DE" sz="1800" dirty="0"/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Wiederverwendbarkeit von Code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Modularer Aufbau von Skripten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Automatisierung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Vereinheitlichung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Visualisierung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/>
              <a:t>Open-Source </a:t>
            </a:r>
            <a:r>
              <a:rPr lang="de-DE" sz="1800" dirty="0" err="1" smtClean="0"/>
              <a:t>Toolset</a:t>
            </a:r>
            <a:endParaRPr lang="de-DE" sz="1800" dirty="0" smtClean="0"/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276476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 Science in der </a:t>
            </a:r>
            <a:r>
              <a:rPr lang="de-DE" dirty="0" err="1" smtClean="0"/>
              <a:t>freenet</a:t>
            </a:r>
            <a:r>
              <a:rPr lang="de-DE" dirty="0" smtClean="0"/>
              <a:t> Group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Hintergrund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8925" lvl="2" indent="-285750">
              <a:buFont typeface="Arial" charset="0"/>
              <a:buChar char="•"/>
            </a:pPr>
            <a:r>
              <a:rPr lang="de-DE" dirty="0" smtClean="0"/>
              <a:t>Aufbau einer analytischen Infrastruktur seit Anfang 2016 bestehend aus:</a:t>
            </a:r>
          </a:p>
          <a:p>
            <a:pPr marL="646113" lvl="3" indent="-285750">
              <a:buFont typeface="Arial" charset="0"/>
              <a:buChar char="•"/>
            </a:pPr>
            <a:r>
              <a:rPr lang="de-DE" dirty="0" smtClean="0"/>
              <a:t>Spark- und </a:t>
            </a:r>
            <a:r>
              <a:rPr lang="de-DE" dirty="0" err="1" smtClean="0"/>
              <a:t>Hadoop</a:t>
            </a:r>
            <a:r>
              <a:rPr lang="de-DE" dirty="0" smtClean="0"/>
              <a:t>-Cluster</a:t>
            </a:r>
          </a:p>
          <a:p>
            <a:pPr marL="646113" lvl="3" indent="-285750">
              <a:buFont typeface="Arial" charset="0"/>
              <a:buChar char="•"/>
            </a:pPr>
            <a:r>
              <a:rPr lang="de-DE" dirty="0" smtClean="0"/>
              <a:t>analytischen Servern (R &amp; Python)</a:t>
            </a:r>
          </a:p>
          <a:p>
            <a:pPr marL="646113" lvl="3" indent="-285750">
              <a:buFont typeface="Arial" charset="0"/>
              <a:buChar char="•"/>
            </a:pPr>
            <a:r>
              <a:rPr lang="de-DE" dirty="0" smtClean="0"/>
              <a:t>Cockpit-Server</a:t>
            </a:r>
          </a:p>
          <a:p>
            <a:pPr marL="288925" lvl="2" indent="-285750">
              <a:buFont typeface="Arial" charset="0"/>
              <a:buChar char="•"/>
            </a:pPr>
            <a:r>
              <a:rPr lang="de-DE" dirty="0" smtClean="0"/>
              <a:t>Enge Verknüpfung der Systeme untereinander und mit bestehenden Datenquellen / Systemen.</a:t>
            </a:r>
          </a:p>
          <a:p>
            <a:pPr marL="288925" lvl="2" indent="-285750">
              <a:buFont typeface="Arial" charset="0"/>
              <a:buChar char="•"/>
            </a:pPr>
            <a:r>
              <a:rPr lang="de-DE" dirty="0" smtClean="0"/>
              <a:t>Einführung des „Data </a:t>
            </a:r>
            <a:r>
              <a:rPr lang="de-DE" dirty="0" err="1" smtClean="0"/>
              <a:t>Storytelling</a:t>
            </a:r>
            <a:r>
              <a:rPr lang="de-DE" dirty="0" smtClean="0"/>
              <a:t>“ mit interaktiven </a:t>
            </a:r>
            <a:r>
              <a:rPr lang="de-DE" dirty="0" err="1" smtClean="0"/>
              <a:t>Markdown</a:t>
            </a:r>
            <a:r>
              <a:rPr lang="de-DE" dirty="0" smtClean="0"/>
              <a:t>-Dokumenten (HTML).</a:t>
            </a:r>
          </a:p>
          <a:p>
            <a:pPr marL="288925" lvl="2" indent="-285750">
              <a:buFont typeface="Arial" charset="0"/>
              <a:buChar char="•"/>
            </a:pPr>
            <a:r>
              <a:rPr lang="de-DE" dirty="0" smtClean="0"/>
              <a:t>Vermeidung von „toten Daten / Analysen“.</a:t>
            </a:r>
          </a:p>
          <a:p>
            <a:pPr marL="288925" lvl="2" indent="-285750">
              <a:buFont typeface="Arial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647293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Science in der </a:t>
            </a:r>
            <a:r>
              <a:rPr lang="de-DE" dirty="0" err="1"/>
              <a:t>freenet</a:t>
            </a:r>
            <a:r>
              <a:rPr lang="de-DE" dirty="0"/>
              <a:t> Group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Aufgaben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Ad-hoc Analysen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99162" y="2297545"/>
            <a:ext cx="8350250" cy="492944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Vorhersage des Kundenverhaltens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Optimierung der Vermarktung</a:t>
            </a:r>
            <a:endParaRPr lang="de-DE" dirty="0"/>
          </a:p>
        </p:txBody>
      </p:sp>
      <p:sp>
        <p:nvSpPr>
          <p:cNvPr id="6" name="Textplatzhalter 3"/>
          <p:cNvSpPr txBox="1">
            <a:spLocks/>
          </p:cNvSpPr>
          <p:nvPr/>
        </p:nvSpPr>
        <p:spPr bwMode="gray">
          <a:xfrm>
            <a:off x="392994" y="2082100"/>
            <a:ext cx="83502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altLang="de-DE" sz="1400" b="1" i="0">
                <a:solidFill>
                  <a:schemeClr val="bg2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 b="1" i="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3175" indent="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Tx/>
              <a:buNone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charset="2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319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0891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463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 err="1" smtClean="0"/>
              <a:t>Scorewert</a:t>
            </a:r>
            <a:r>
              <a:rPr lang="de-DE" kern="0" dirty="0" smtClean="0"/>
              <a:t>-Berechnungen</a:t>
            </a:r>
            <a:endParaRPr lang="de-DE" kern="0" dirty="0"/>
          </a:p>
        </p:txBody>
      </p:sp>
      <p:sp>
        <p:nvSpPr>
          <p:cNvPr id="7" name="Textplatzhalter 4"/>
          <p:cNvSpPr txBox="1">
            <a:spLocks/>
          </p:cNvSpPr>
          <p:nvPr/>
        </p:nvSpPr>
        <p:spPr bwMode="gray">
          <a:xfrm>
            <a:off x="410269" y="1529190"/>
            <a:ext cx="8350250" cy="45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altLang="de-DE" sz="1400" b="0">
                <a:solidFill>
                  <a:schemeClr val="bg2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 b="1" i="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3175" indent="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Tx/>
              <a:buNone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charset="2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319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0891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463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de-DE" kern="0" dirty="0" smtClean="0"/>
              <a:t>Fragestellungen aus dem täglichen Geschäft</a:t>
            </a:r>
          </a:p>
          <a:p>
            <a:pPr marL="285750" indent="-285750">
              <a:buFont typeface="Arial" charset="0"/>
              <a:buChar char="•"/>
            </a:pPr>
            <a:r>
              <a:rPr lang="de-DE" kern="0" dirty="0" smtClean="0"/>
              <a:t>Auffälligkeiten</a:t>
            </a:r>
            <a:endParaRPr lang="de-DE" kern="0" dirty="0"/>
          </a:p>
        </p:txBody>
      </p:sp>
      <p:sp>
        <p:nvSpPr>
          <p:cNvPr id="8" name="Textplatzhalter 4"/>
          <p:cNvSpPr txBox="1">
            <a:spLocks/>
          </p:cNvSpPr>
          <p:nvPr/>
        </p:nvSpPr>
        <p:spPr bwMode="gray">
          <a:xfrm>
            <a:off x="410269" y="3242495"/>
            <a:ext cx="8350250" cy="37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altLang="de-DE" sz="1400" b="0">
                <a:solidFill>
                  <a:schemeClr val="bg2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 b="1" i="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3175" indent="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Tx/>
              <a:buNone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charset="2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319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0891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463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de-DE" kern="0" dirty="0" err="1" smtClean="0"/>
              <a:t>Self</a:t>
            </a:r>
            <a:r>
              <a:rPr lang="de-DE" kern="0" dirty="0" smtClean="0"/>
              <a:t>-service-Angebot für verschiedene Fachbereiche</a:t>
            </a:r>
          </a:p>
          <a:p>
            <a:pPr marL="285750" indent="-285750">
              <a:buFont typeface="Arial" charset="0"/>
              <a:buChar char="•"/>
            </a:pPr>
            <a:endParaRPr lang="de-DE" kern="0" dirty="0"/>
          </a:p>
        </p:txBody>
      </p:sp>
      <p:sp>
        <p:nvSpPr>
          <p:cNvPr id="9" name="Textplatzhalter 3"/>
          <p:cNvSpPr txBox="1">
            <a:spLocks/>
          </p:cNvSpPr>
          <p:nvPr/>
        </p:nvSpPr>
        <p:spPr bwMode="gray">
          <a:xfrm>
            <a:off x="404101" y="3027051"/>
            <a:ext cx="83502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altLang="de-DE" sz="1400" b="1" i="0">
                <a:solidFill>
                  <a:schemeClr val="bg2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 b="1" i="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3175" indent="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Tx/>
              <a:buNone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charset="2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319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0891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463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 smtClean="0"/>
              <a:t>Cockpits</a:t>
            </a:r>
            <a:endParaRPr lang="de-DE" kern="0" dirty="0"/>
          </a:p>
        </p:txBody>
      </p:sp>
      <p:sp>
        <p:nvSpPr>
          <p:cNvPr id="10" name="Textplatzhalter 4"/>
          <p:cNvSpPr txBox="1">
            <a:spLocks/>
          </p:cNvSpPr>
          <p:nvPr/>
        </p:nvSpPr>
        <p:spPr bwMode="gray">
          <a:xfrm>
            <a:off x="404101" y="4018357"/>
            <a:ext cx="8350250" cy="66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altLang="de-DE" sz="1400" b="0">
                <a:solidFill>
                  <a:schemeClr val="bg2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 b="1" i="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3175" indent="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Tx/>
              <a:buNone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charset="2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319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0891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463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de-DE" kern="0" dirty="0" smtClean="0"/>
              <a:t>Mehrmonatige Projekte zu einzelnen Fragestellungen / Optimierungen</a:t>
            </a:r>
            <a:endParaRPr lang="de-DE" kern="0" dirty="0"/>
          </a:p>
        </p:txBody>
      </p:sp>
      <p:sp>
        <p:nvSpPr>
          <p:cNvPr id="11" name="Textplatzhalter 3"/>
          <p:cNvSpPr txBox="1">
            <a:spLocks/>
          </p:cNvSpPr>
          <p:nvPr/>
        </p:nvSpPr>
        <p:spPr bwMode="gray">
          <a:xfrm>
            <a:off x="397933" y="3802913"/>
            <a:ext cx="83502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altLang="de-DE" sz="1400" b="1" i="0">
                <a:solidFill>
                  <a:schemeClr val="bg2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588" indent="-15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folHlink"/>
              </a:buClr>
              <a:buFont typeface="Wingdings" pitchFamily="2" charset="2"/>
              <a:defRPr sz="1400" b="1" i="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3175" indent="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Tx/>
              <a:buNone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360363" indent="-177800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541338" indent="-179388" algn="l" rtl="0" eaLnBrk="1" fontAlgn="base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chemeClr val="accent3"/>
              </a:buClr>
              <a:buFont typeface="Symbol" charset="2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11747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6319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0891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546350" indent="-1778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folHlink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 smtClean="0"/>
              <a:t>Analytische Projekte</a:t>
            </a: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17762790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reenetgroup-ppt-master-02-2016">
  <a:themeElements>
    <a:clrScheme name="Benutzerdefiniert 48">
      <a:dk1>
        <a:srgbClr val="434A52"/>
      </a:dk1>
      <a:lt1>
        <a:srgbClr val="FFFFFF"/>
      </a:lt1>
      <a:dk2>
        <a:srgbClr val="BEBEBE"/>
      </a:dk2>
      <a:lt2>
        <a:srgbClr val="21314D"/>
      </a:lt2>
      <a:accent1>
        <a:srgbClr val="385184"/>
      </a:accent1>
      <a:accent2>
        <a:srgbClr val="708BC2"/>
      </a:accent2>
      <a:accent3>
        <a:srgbClr val="84BC34"/>
      </a:accent3>
      <a:accent4>
        <a:srgbClr val="BEBEBE"/>
      </a:accent4>
      <a:accent5>
        <a:srgbClr val="E2E2E2"/>
      </a:accent5>
      <a:accent6>
        <a:srgbClr val="C7D2E7"/>
      </a:accent6>
      <a:hlink>
        <a:srgbClr val="21304D"/>
      </a:hlink>
      <a:folHlink>
        <a:srgbClr val="84BC34"/>
      </a:folHlink>
    </a:clrScheme>
    <a:fontScheme name="Benutzerdefini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R="0" defTabSz="914400" rtl="0" eaLnBrk="1" fontAlgn="base" latinLnBrk="0" hangingPunct="1">
          <a:lnSpc>
            <a:spcPct val="110000"/>
          </a:lnSpc>
          <a:spcBef>
            <a:spcPts val="150"/>
          </a:spcBef>
          <a:spcAft>
            <a:spcPts val="150"/>
          </a:spcAft>
          <a:buClr>
            <a:schemeClr val="folHlink"/>
          </a:buClr>
          <a:buSzTx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>
            <a:schemeClr val="folHlink"/>
          </a:buClr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gray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noAutofit/>
      </a:bodyPr>
      <a:lstStyle>
        <a:defPPr>
          <a:defRPr sz="1400" dirty="0" err="1" smtClean="0">
            <a:solidFill>
              <a:srgbClr val="21314D"/>
            </a:solidFill>
          </a:defRPr>
        </a:defPPr>
      </a:lstStyle>
    </a:txDef>
  </a:objectDefaults>
  <a:extraClrSchemeLst>
    <a:extraClrScheme>
      <a:clrScheme name="Vorlage_Freenet 1">
        <a:dk1>
          <a:srgbClr val="434A52"/>
        </a:dk1>
        <a:lt1>
          <a:srgbClr val="FFFFFF"/>
        </a:lt1>
        <a:dk2>
          <a:srgbClr val="021A33"/>
        </a:dk2>
        <a:lt2>
          <a:srgbClr val="FFFF00"/>
        </a:lt2>
        <a:accent1>
          <a:srgbClr val="F0037F"/>
        </a:accent1>
        <a:accent2>
          <a:srgbClr val="00A0C6"/>
        </a:accent2>
        <a:accent3>
          <a:srgbClr val="FFFFFF"/>
        </a:accent3>
        <a:accent4>
          <a:srgbClr val="383E45"/>
        </a:accent4>
        <a:accent5>
          <a:srgbClr val="F6AAC0"/>
        </a:accent5>
        <a:accent6>
          <a:srgbClr val="0091B3"/>
        </a:accent6>
        <a:hlink>
          <a:srgbClr val="CCECF4"/>
        </a:hlink>
        <a:folHlink>
          <a:srgbClr val="60BF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Freenet 2">
        <a:dk1>
          <a:srgbClr val="434A52"/>
        </a:dk1>
        <a:lt1>
          <a:srgbClr val="FFFFFF"/>
        </a:lt1>
        <a:dk2>
          <a:srgbClr val="021A33"/>
        </a:dk2>
        <a:lt2>
          <a:srgbClr val="FFFF00"/>
        </a:lt2>
        <a:accent1>
          <a:srgbClr val="E21D3C"/>
        </a:accent1>
        <a:accent2>
          <a:srgbClr val="00A0C6"/>
        </a:accent2>
        <a:accent3>
          <a:srgbClr val="FFFFFF"/>
        </a:accent3>
        <a:accent4>
          <a:srgbClr val="383E45"/>
        </a:accent4>
        <a:accent5>
          <a:srgbClr val="EEABAF"/>
        </a:accent5>
        <a:accent6>
          <a:srgbClr val="0091B3"/>
        </a:accent6>
        <a:hlink>
          <a:srgbClr val="F4790A"/>
        </a:hlink>
        <a:folHlink>
          <a:srgbClr val="60BF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mobilcom 1">
        <a:dk1>
          <a:srgbClr val="434A52"/>
        </a:dk1>
        <a:lt1>
          <a:srgbClr val="FFFFFF"/>
        </a:lt1>
        <a:dk2>
          <a:srgbClr val="21314D"/>
        </a:dk2>
        <a:lt2>
          <a:srgbClr val="FFFF00"/>
        </a:lt2>
        <a:accent1>
          <a:srgbClr val="E21D3C"/>
        </a:accent1>
        <a:accent2>
          <a:srgbClr val="00A0C6"/>
        </a:accent2>
        <a:accent3>
          <a:srgbClr val="FFFFFF"/>
        </a:accent3>
        <a:accent4>
          <a:srgbClr val="383E45"/>
        </a:accent4>
        <a:accent5>
          <a:srgbClr val="EEABAF"/>
        </a:accent5>
        <a:accent6>
          <a:srgbClr val="0091B3"/>
        </a:accent6>
        <a:hlink>
          <a:srgbClr val="F4790A"/>
        </a:hlink>
        <a:folHlink>
          <a:srgbClr val="83B3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mobilcom 1">
        <a:dk1>
          <a:srgbClr val="434A52"/>
        </a:dk1>
        <a:lt1>
          <a:srgbClr val="FFFFFF"/>
        </a:lt1>
        <a:dk2>
          <a:srgbClr val="21314D"/>
        </a:dk2>
        <a:lt2>
          <a:srgbClr val="FFFF00"/>
        </a:lt2>
        <a:accent1>
          <a:srgbClr val="E21D3C"/>
        </a:accent1>
        <a:accent2>
          <a:srgbClr val="00A0C6"/>
        </a:accent2>
        <a:accent3>
          <a:srgbClr val="FFFFFF"/>
        </a:accent3>
        <a:accent4>
          <a:srgbClr val="383E45"/>
        </a:accent4>
        <a:accent5>
          <a:srgbClr val="EEABAF"/>
        </a:accent5>
        <a:accent6>
          <a:srgbClr val="0091B3"/>
        </a:accent6>
        <a:hlink>
          <a:srgbClr val="F4790A"/>
        </a:hlink>
        <a:folHlink>
          <a:srgbClr val="83B3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>
      <a:srgbClr val="9FD458"/>
    </a:custClr>
  </a:custClrLst>
  <a:extLst>
    <a:ext uri="{05A4C25C-085E-4340-85A3-A5531E510DB2}">
      <thm15:themeFamily xmlns:thm15="http://schemas.microsoft.com/office/thememl/2012/main" name="Präsentation8" id="{B7E3B966-925C-D04C-B90C-A156C3C2BB99}" vid="{AAB69D9C-D5B7-8840-9E2D-00EDC25599C8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nutzerdefiniert 48">
    <a:dk1>
      <a:srgbClr val="434A52"/>
    </a:dk1>
    <a:lt1>
      <a:srgbClr val="FFFFFF"/>
    </a:lt1>
    <a:dk2>
      <a:srgbClr val="BEBEBE"/>
    </a:dk2>
    <a:lt2>
      <a:srgbClr val="21314D"/>
    </a:lt2>
    <a:accent1>
      <a:srgbClr val="385184"/>
    </a:accent1>
    <a:accent2>
      <a:srgbClr val="708BC2"/>
    </a:accent2>
    <a:accent3>
      <a:srgbClr val="84BC34"/>
    </a:accent3>
    <a:accent4>
      <a:srgbClr val="BEBEBE"/>
    </a:accent4>
    <a:accent5>
      <a:srgbClr val="E2E2E2"/>
    </a:accent5>
    <a:accent6>
      <a:srgbClr val="C7D2E7"/>
    </a:accent6>
    <a:hlink>
      <a:srgbClr val="21304D"/>
    </a:hlink>
    <a:folHlink>
      <a:srgbClr val="84BC34"/>
    </a:folHlink>
  </a:clrScheme>
</a:themeOverride>
</file>

<file path=ppt/theme/themeOverride2.xml><?xml version="1.0" encoding="utf-8"?>
<a:themeOverride xmlns:a="http://schemas.openxmlformats.org/drawingml/2006/main">
  <a:clrScheme name="Benutzerdefiniert 48">
    <a:dk1>
      <a:srgbClr val="434A52"/>
    </a:dk1>
    <a:lt1>
      <a:srgbClr val="FFFFFF"/>
    </a:lt1>
    <a:dk2>
      <a:srgbClr val="BEBEBE"/>
    </a:dk2>
    <a:lt2>
      <a:srgbClr val="21314D"/>
    </a:lt2>
    <a:accent1>
      <a:srgbClr val="385184"/>
    </a:accent1>
    <a:accent2>
      <a:srgbClr val="708BC2"/>
    </a:accent2>
    <a:accent3>
      <a:srgbClr val="84BC34"/>
    </a:accent3>
    <a:accent4>
      <a:srgbClr val="BEBEBE"/>
    </a:accent4>
    <a:accent5>
      <a:srgbClr val="E2E2E2"/>
    </a:accent5>
    <a:accent6>
      <a:srgbClr val="C7D2E7"/>
    </a:accent6>
    <a:hlink>
      <a:srgbClr val="21304D"/>
    </a:hlink>
    <a:folHlink>
      <a:srgbClr val="84BC3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Freenet 3</Template>
  <TotalTime>0</TotalTime>
  <Words>501</Words>
  <Application>Microsoft Macintosh PowerPoint</Application>
  <PresentationFormat>Bildschirmpräsentation (16:9)</PresentationFormat>
  <Paragraphs>142</Paragraphs>
  <Slides>22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0" baseType="lpstr">
      <vt:lpstr>Calibri</vt:lpstr>
      <vt:lpstr>Geneva</vt:lpstr>
      <vt:lpstr>ＭＳ Ｐゴシック</vt:lpstr>
      <vt:lpstr>Open Sans</vt:lpstr>
      <vt:lpstr>Symbol</vt:lpstr>
      <vt:lpstr>Wingdings</vt:lpstr>
      <vt:lpstr>Arial</vt:lpstr>
      <vt:lpstr>freenetgroup-ppt-master-02-2016</vt:lpstr>
      <vt:lpstr>Daten als Basis für Entscheidungen</vt:lpstr>
      <vt:lpstr>PowerPoint-Präsentation</vt:lpstr>
      <vt:lpstr>1 |</vt:lpstr>
      <vt:lpstr>Die Struktur der freenet Group</vt:lpstr>
      <vt:lpstr>Begrifflichkeit Big Data / Data Science</vt:lpstr>
      <vt:lpstr>Data Science in der freenet Group</vt:lpstr>
      <vt:lpstr>Data Science in der freenet Group</vt:lpstr>
      <vt:lpstr>Data Science in der freenet Group</vt:lpstr>
      <vt:lpstr>Data Science in der freenet Group</vt:lpstr>
      <vt:lpstr>Data Science in der freenet Group</vt:lpstr>
      <vt:lpstr>2 |</vt:lpstr>
      <vt:lpstr>Werkzeuge</vt:lpstr>
      <vt:lpstr>Werkzeuge</vt:lpstr>
      <vt:lpstr>Werkzeuge</vt:lpstr>
      <vt:lpstr>Werkzeuge</vt:lpstr>
      <vt:lpstr>3 |</vt:lpstr>
      <vt:lpstr>Data Science in der freenet Group</vt:lpstr>
      <vt:lpstr>Data Science in der freenet Group</vt:lpstr>
      <vt:lpstr>4 |</vt:lpstr>
      <vt:lpstr>Data Science in der freenet Group</vt:lpstr>
      <vt:lpstr>Data Science in der freenet Group</vt:lpstr>
      <vt:lpstr>Vielen Dank.</vt:lpstr>
    </vt:vector>
  </TitlesOfParts>
  <Company/>
  <LinksUpToDate>false</LinksUpToDate>
  <SharedDoc>false</SharedDoc>
  <HyperlinkBase/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Präsentationstitelseite</dc:title>
  <dc:creator>Dr. Florian Johannsen</dc:creator>
  <cp:lastModifiedBy>Dr. Florian Johannsen</cp:lastModifiedBy>
  <cp:revision>45</cp:revision>
  <cp:lastPrinted>2015-09-21T11:34:26Z</cp:lastPrinted>
  <dcterms:created xsi:type="dcterms:W3CDTF">2017-09-14T12:04:46Z</dcterms:created>
  <dcterms:modified xsi:type="dcterms:W3CDTF">2017-09-22T12:07:10Z</dcterms:modified>
</cp:coreProperties>
</file>