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39" autoAdjust="0"/>
  </p:normalViewPr>
  <p:slideViewPr>
    <p:cSldViewPr>
      <p:cViewPr varScale="1">
        <p:scale>
          <a:sx n="104" d="100"/>
          <a:sy n="104" d="100"/>
        </p:scale>
        <p:origin x="18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D6BDC-3016-4856-B0B1-A9414B4DEF86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1491-860F-45B6-AC0A-5562FD8F55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2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1491-860F-45B6-AC0A-5562FD8F55D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92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European Project Semester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8416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87EC1B-AB1C-4916-9B12-7E0AA27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0" b="700"/>
          <a:stretch/>
        </p:blipFill>
        <p:spPr>
          <a:xfrm rot="-5400000">
            <a:off x="7231701" y="4948140"/>
            <a:ext cx="2831592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1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3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10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European Project Semester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80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8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27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94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29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34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5AD8-DA41-4430-86B5-1338F729A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41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8FC72-B7F0-48FE-851C-4EA4D2E0E051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European Project Semester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1561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87EC1B-AB1C-4916-9B12-7E0AA27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0" b="700"/>
          <a:stretch/>
        </p:blipFill>
        <p:spPr>
          <a:xfrm rot="-5400000">
            <a:off x="7231701" y="4948140"/>
            <a:ext cx="2831592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hyperlink" Target="http://www.dmc-ortim.de/" TargetMode="External"/><Relationship Id="rId39" Type="http://schemas.openxmlformats.org/officeDocument/2006/relationships/hyperlink" Target="https://www.fh-kiel.de/EPS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1.jpeg"/><Relationship Id="rId42" Type="http://schemas.openxmlformats.org/officeDocument/2006/relationships/image" Target="../media/image3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gif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7.png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hyperlink" Target="http://www.jungheinrich.de/" TargetMode="External"/><Relationship Id="rId36" Type="http://schemas.openxmlformats.org/officeDocument/2006/relationships/image" Target="../media/image33.jp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28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6.png"/><Relationship Id="rId30" Type="http://schemas.openxmlformats.org/officeDocument/2006/relationships/hyperlink" Target="http://www.emma-technologies.com/" TargetMode="External"/><Relationship Id="rId35" Type="http://schemas.openxmlformats.org/officeDocument/2006/relationships/image" Target="../media/image32.png"/><Relationship Id="rId43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ainer.Geisler@fh-kiel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ainer.Geisler@fh-kiel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07" y="102486"/>
            <a:ext cx="724461" cy="9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rafik 3" descr="Bildergebnis für lürssen werft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0" b="29260"/>
          <a:stretch/>
        </p:blipFill>
        <p:spPr bwMode="auto">
          <a:xfrm>
            <a:off x="6691861" y="1892395"/>
            <a:ext cx="1197046" cy="51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https://encrypted-tbn0.gstatic.com/images?q=tbn:ANd9GcT8tR28SclhhW_8J-_hjN_kAXNaA9t0-cB26WC4eO1VAzv_kE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07" y="2527037"/>
            <a:ext cx="963844" cy="72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http://ikc.stamp-media.de/wp-content/uploads/2013/03/Nobiskrug_Logo_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43" y="2352859"/>
            <a:ext cx="715196" cy="75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http://docshare.edana.org/docshare/Photos/31ae6de76dac43d9ac19d8528a16b7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56" y="3731078"/>
            <a:ext cx="959058" cy="45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5" descr="http://www.marinex.de/level9_cms/layout/LOGO_Marinex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17" y="1214371"/>
            <a:ext cx="1202897" cy="42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40" y="1972579"/>
            <a:ext cx="1214243" cy="28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8" descr="http://www.spielregeln-spielanleitungen.de/uploads/tx_spielregeln/uhl-ingo-uhl-gmb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69" y="4180517"/>
            <a:ext cx="921930" cy="36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 descr="http://www.schwarzer.com/pics/logos/draeger.gif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33387" r="16798" b="33387"/>
          <a:stretch/>
        </p:blipFill>
        <p:spPr bwMode="auto">
          <a:xfrm>
            <a:off x="1536142" y="1577620"/>
            <a:ext cx="1073665" cy="50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 descr="Nobiskru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9"/>
          <a:stretch/>
        </p:blipFill>
        <p:spPr bwMode="auto">
          <a:xfrm>
            <a:off x="287497" y="2410927"/>
            <a:ext cx="826921" cy="79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9" descr="http://www.mindlight-advertising.com/DGMKG/images/logos/logo_stryker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8" y="4015833"/>
            <a:ext cx="1544543" cy="45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1" descr="http://www.investor-verlag.de/bilder/gallery/Vossloh-Aktie-Vossloh_500x33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1" b="27837"/>
          <a:stretch/>
        </p:blipFill>
        <p:spPr bwMode="auto">
          <a:xfrm>
            <a:off x="3182338" y="2569559"/>
            <a:ext cx="1297265" cy="39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3" descr="http://www.raoul-mortier.fr/eolien/images/stories/documentations/FCEOL3/vestas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36999" r="14126" b="38807"/>
          <a:stretch/>
        </p:blipFill>
        <p:spPr bwMode="auto">
          <a:xfrm>
            <a:off x="5194600" y="3595456"/>
            <a:ext cx="1784572" cy="29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5" descr="http://www.charterworld.com/news/wp-content/uploads/2011/10/Logo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64" y="1833350"/>
            <a:ext cx="1640202" cy="26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7" descr="http://www.raytheon-anschuetz.com/fileadmin/kundendaten/downloads/Logo-Raytheon-Anschuetz-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69" y="3329957"/>
            <a:ext cx="2445334" cy="28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1" descr="http://www.stepstone.de/upload_de/logo/D/logoDESIGNA-Verkehrsleittechnik-GmbH-45673DE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71" y="1878297"/>
            <a:ext cx="922003" cy="48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3" descr="http://pumpen.edur.de/imgs/edur_logo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9" y="3341254"/>
            <a:ext cx="817078" cy="47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5" descr="http://www.hochschule-heidelberg.de/fileadmin/srh/heidelberg/images/fakultaeten/informatik/partner/heidelberg.jpg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8" b="34402"/>
          <a:stretch/>
        </p:blipFill>
        <p:spPr bwMode="auto">
          <a:xfrm>
            <a:off x="3695885" y="1311236"/>
            <a:ext cx="2007202" cy="28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7" descr="http://www.fh-kiel.de/uploads/pics/Rud.Prey-Logo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06" y="3080622"/>
            <a:ext cx="1728889" cy="39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534"/>
          <a:stretch/>
        </p:blipFill>
        <p:spPr bwMode="auto">
          <a:xfrm>
            <a:off x="6010318" y="2503873"/>
            <a:ext cx="1734730" cy="47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0" descr="http://www.windstammtisch-sh.de/wp-content/uploads/2012/03/wulf-johannsen-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74" y="3996570"/>
            <a:ext cx="651029" cy="68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2" descr="http://www.hohenwestedter-werkstatt.de/shared/nps/log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8" y="2234490"/>
            <a:ext cx="988195" cy="79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 descr="C:\Users\fbm-lokal\AppData\Local\Microsoft\Windows\Temporary Internet Files\Content.Outlook\HLM3CMNL\cmc-kombilogo.jpg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1467" r="5618" b="11648"/>
          <a:stretch/>
        </p:blipFill>
        <p:spPr bwMode="auto">
          <a:xfrm>
            <a:off x="4064853" y="3058552"/>
            <a:ext cx="1129747" cy="74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 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00852"/>
            <a:ext cx="1669039" cy="40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Logo DMC-ORTIM">
            <a:hlinkClick r:id="rId26" tooltip="dmc-ortim GmbH - Hard- und Software für Zeitwirtschaft und Arbeitsplanung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85" y="4428751"/>
            <a:ext cx="1838302" cy="32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Jungheinrich - Machines. Ideas. Solutions.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4" y="3907980"/>
            <a:ext cx="1834021" cy="55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emma technologies GmbH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84" y="4321032"/>
            <a:ext cx="988538" cy="40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04" y="2351540"/>
            <a:ext cx="1359808" cy="56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Grafik 1" descr="Bildergebnis für buchholz hydraulik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25" y="1057364"/>
            <a:ext cx="1398597" cy="6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Grafik 2" descr="Bildergebnis für borba gmbh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96" y="3468195"/>
            <a:ext cx="1086332" cy="56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Grafik 4" descr="Bildergebnis für wärtsilä elac nautik gmbh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5" y="1630827"/>
            <a:ext cx="1054803" cy="65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Untertitel 2"/>
          <p:cNvSpPr txBox="1">
            <a:spLocks/>
          </p:cNvSpPr>
          <p:nvPr/>
        </p:nvSpPr>
        <p:spPr>
          <a:xfrm>
            <a:off x="3051052" y="6360271"/>
            <a:ext cx="4979567" cy="30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spcAft>
                <a:spcPct val="0"/>
              </a:spcAft>
            </a:pPr>
            <a:r>
              <a:rPr lang="de-DE" altLang="de-DE" sz="1600" i="1" dirty="0">
                <a:solidFill>
                  <a:srgbClr val="002060"/>
                </a:solidFill>
                <a:latin typeface="Arial" charset="0"/>
              </a:rPr>
              <a:t>Einige EPS Projektpartner aus den letzten </a:t>
            </a:r>
            <a:r>
              <a:rPr lang="de-DE" altLang="de-DE" sz="1600" i="1" dirty="0" smtClean="0">
                <a:solidFill>
                  <a:srgbClr val="002060"/>
                </a:solidFill>
                <a:latin typeface="Arial" charset="0"/>
              </a:rPr>
              <a:t>18 </a:t>
            </a:r>
            <a:r>
              <a:rPr lang="de-DE" altLang="de-DE" sz="1600" i="1" dirty="0">
                <a:solidFill>
                  <a:srgbClr val="002060"/>
                </a:solidFill>
                <a:latin typeface="Arial" charset="0"/>
              </a:rPr>
              <a:t>Jahren</a:t>
            </a:r>
          </a:p>
          <a:p>
            <a:pPr algn="l"/>
            <a:endParaRPr lang="de-DE" sz="1600" i="1" dirty="0">
              <a:solidFill>
                <a:srgbClr val="002060"/>
              </a:solidFill>
            </a:endParaRPr>
          </a:p>
        </p:txBody>
      </p:sp>
      <p:sp>
        <p:nvSpPr>
          <p:cNvPr id="6" name="AutoShape 4" descr="data:image/jpeg;base64,/9j/4AAQSkZJRgABAQAAAQABAAD/2wCEAAkGBxIQEhAQEBMVExAQEQ0SEBASGBAXFhcWFxEWGBURExgbKCgsGRslGxcVITEhJSkrLjA6Fx8zODMwNygtLisBCgoKDg0OGxAQGi4fIB0tLS0tLSsuLS0tLS0tKy0rLSstLS0rLS0tKy0tLS0rLS0tLS0tLS0tLS0tLS0tLS0tLf/AABEIAHAAwQMBEQACEQEDEQH/xAAbAAACAwEBAQAAAAAAAAAAAAAABAMFBgIBB//EAEkQAAIBAgQCBQYJCQUJAAAAAAECAwARBBIhMQUGEzJBUXEiYYGRocEUFTRSg7Gz0fAjM0JTcnSSsvEkQ2JzwwcWRGNkoqPS4f/EABkBAQADAQEAAAAAAAAAAAAAAAABAgMEBf/EADIRAAICAQMCBAUDAgcAAAAAAAABAhEDEiExBEETMjNRImFxgfCRocHh8RQjQlJisdH/2gAMAwEAAhEDEQA/APuNAFAFAFAFAFAFAFAFAFAFAFAFAFAFAFAFAFAFAFAFAFAFAFAFAFAFAFAFAFAFAQ4nELGuZzlHf7hRJt0irairZV/DJ5/zC9HH+se2u+w7vC9aaYx8xlrnLyr7sYHD3axknkJFvzdkHs3qNSXCLaJPmX6bE0GCCG+eRrA6M7EeNqhyvsWUK7jlVLnhNARxTK3VYNbexB9dGmiE0+CWhJyy3Hd4UIaF3Z016y637xUqmQ7RJDOr7UaoJpk1QWOXF+21CGRF2XcXHeKmrF0SRuDtUNBM7oSFAFAFAFAFAFAFAFAL4zFLEhdthsO89gFTGLk6RWUlFWyrwWDadunn2/u4+wC+ht+L1pKWlaYmMIOb1y+xeVkdAUAUAUBFPHmVl2zKy38QReidMhq1RlVilwbhyLrexI2Yd3mNdTccio4kp4nfY1UEwdQ66hgCK5WqdHammrRLQkKARxUJU9Im/wCkPrNXTvZmclTtDUEgYAiqtUXTtElQSeGgFpFyHMNjvUrcq1QyrX1qCx7QBQBQBQBQBQBQHhoCimb4RiFTeOK5baxNu3zX0rZLTC/c5n/mZK7IvqxOkwEPH8XipxHC6xZ82VSFIACk6mxN9K6XCEI2zz1myZJ1F0WWOi4jCjSdOjhBcoFW9r9nk++qJ45bUayjmir1Gg4VjOmhjlIsXXUbagkEesGspKm0dMJaopjgNQWPAwoD59wDi082IjilkLxvmDI1rEZDXVOEVFtI8/FlnKai2O8Q4q+BMsEdiWsUJ/RvazW7Tbs83rhRWRJstLI8TcV9i2wbYpMNNLPJeXo3dFyoMlkJF7DU7aGsnpckkbrWsbcnuVvJ/GZ55mSZ8yiJmAyoNc6i+gHeavlhGMbSMunyznJqTNbLKq9YgXv1iBWB1tiWDlUSMispBuQFINXatWUTqVFgzAbmqGhG2IQbso8SKUyLR3ow7wacDkihbLdSdtql7kLbYnzVBY9oAoAoAoAoAoCHFSZUdvmqx9QqUtysnUWzP8qL5ch/w29orfNwjm6flmmrnOs+ZcnfLIfpvsmrsy+RnmdP6qPptcZ6Zi/9o3/DfT/6db4O5xdZ/pLnk75JD9N9q9Uy+dm3T+mvzuYzk/5XD9L9k1dGbyM4um9RfnYr+HYswSLKBcpmt4kEX9F6vJalRnCWiVlzgMDIAmOlOYtKGUHckEnMbdlxtWbadwRuoy2ySNxxk/2fEf5M38hrmj5kd2TyMwnJ0xjlmYC5GHmPqKkD2V05VaOHpnUn9CDhGHOOxNpnN2DM7Dc2GgHcKmT0R2KY08mT4jrmLhvwOZBEzWKq6H9JTmNxf0VEJa1uTmh4UlpJeasSZfgkh6z4dC3jmOY+u9Maq0T1D1aX8h6HlhXwnTu7GUxdIuoygBPJS3hYaGqPK1OjRdOnjtvfkg5L4i6PJHe6GN3CnYMo3Hjt5/RU5opqyOlm02hDhUJxuJAmY+XmZiN7BdAN7CryeiOxlBeLP4u4zzPwoYOSJoWYBsxGvlKVI1B001FRjnrTTLZ8fhyTizccExRmgikbrMgzeI0J9Yrmmqk0d8Jaopj9VLhQBQBQBQHLqCCDsaJ0Q1ZBhMEkV8gtm3qXJy5IjBR4GagsfMuT/lkP032TV2ZvIzy+n9VH0qRwoLMQFAJJOwHea40j026MVz7MsgwrIQynp7MpBG8exrowbNnH1TT0tfnBe8nfI4fpftXrPL52bdP6aMZyf8rh+l+yaujN5GcXTeovzsKcEwIxEyQsbBxJqOyyMQfONBpU5G4xbK4oqc1H84HemlwpbCzdTMGXuG9nXvB1v/WoVSqSLNyx/Azb45r4OQ9+Fk+yNcy9RfU75em/p/Bh+VuvP+64j6hXTk4X1OHp/M/oTcj/ACofsSVGbylul9QZ/wBoB/LRD/lD+c1XB5S3V+ZFbx0fk8H+7D+c2NXx8yMs3lj9Db4X5Av7p/pVzP1Pud0fSX0/gxfKn55/8if+U105vKcfT+d/Ri/L+EM06Rq5jJDnOt7iwJ01FTkdRuimGOqdWafG8q3GebFuVX9KTYeknSsFl9kdUunT3lI0HB8MsUMcaNnUL5L6agkm/trKTbbs6IJRikh6oLhQBQBQBQBQBQBQGOxnJzCTpMNIEFywBzAr3BSOy/4NbrNtUkckumeq4skl5fxkoyTYq8ZtmAzHTutpfs7ajxILdIPDkltKWxY8T5filhjhBydFYRvoT2ZrjS9+3aqxyNSs1yYYziolRhuVsUimL4QFia+dVz7Hew03q7yxe7RlHp5x21bFJyf8sh+l+yfetc3kObp/US/ODQcD5Vkw88crOrKmfQZr6ow99ZTyqSqjpxdO4STsa5r4cMR0KKB0zM2Vz2KBdgx7tb/VVcUtNstnhrpLkk4bwmePDy4aR0ZWjkSNhmuuZSLHvFzfv90SnFytF4Y5Ri4t/QX5d5bfDSM7srq0bIQL9rKdR3aGpyZFJbIphwPG22+RWfk+RJekw0oQDVQc118wI3H41qyzJqpIo+malcHQvJyvNJMvwiYNmtmK5s2UdmunYfCpWVKOyIeCTmtTssuYeWWnMXRMqLHGIwrZtgTa1qpDJpu+5pmwOdU+C5hwRXDLBcZhCI762vky3qjfxWbKNQ0lHy9yzJhphKzqQFZbDNfW2utaTyqSoww9O8crsVxHKbrMWw0gQDylBzAr5gR2VZZfh+Io+nan8DoYl5excoyT4m8RK5gM2oBvbs9tV8SC3SLPDkltKWxqMPCEVUXqoqqPACwrF7uzqSSVIkvQkr4eKKdGFj6xV3jfYyWVdx2KVW1Ug1VqjRNPgkqCQoAoBTEYgo8YNsjllzdzWuo9PleypStMq5U0N1BYKAKApeY+ENiFjaNss0LZo2N7bi+2x0H42vCenkxy49dNcrgq5RxVlK2QXBGYdHfbs13rReEZPx3se8rctvA/TTWzAMEUWO4sSx8O6oyZFJUhgwOD1SNbWJ1lVHBKxaa6o7WVA6lssdybEBh5RNjvparNpKjGKk3q/KIsBj5WiSaRowJGjUAJILZpAtr5jcns0HnqXFXSEJycVJk2M4qiEIhu/SwRnyZCozOoYFgLBspJsTUKLe5MsiTpfQaXHIWMflBhfrLIoNr3yswAbYnQ+eop1ZfUroreDYszJ07AZ+jvYXtsdvV31pNadjLHNzWpnXCuKdIgd5oT+SEjxxg500BObym222qso06SJx5NStte+39xyDikT3s3VXOSwZRk+eCwF1840qHFouskX3ORxiHKzFiFXITmWQGzGykAi5BPaKaJDxY1dkK8ViS7OWBK5yMkpKrc+UwtdRod6lxZXxIrkaPEY7O2bRGRW0bQtbKPPfMu1V0strjTdjlQXCgMsDXScZ6rEag2NRRKY7BxJ163lDz71V412LrI1yWEGPRtL2PcazcGjVTTG6qXIcTAJFZG2YEf/fGidOyGk1TK7h+PIYwTG0imyt84dnprSUdtSMoTaeiXJb1mbBQBQBQBQBQBQFRDw51w8UJK5o3gYnW1lmDm2ncKu5JybMVBqCj7f+kT8OmBKr0fRnEpiMxL5vzgdkta24Ot/RU6l+1EPHLhe9iQwkzyrds+SSRmfpJSCGDBbJ1UsDbT+tk0kU0ycvz/AK7FtwjBPFAIWy3UMoZSTf8AxHQWPm18azm05Wa44OMNLIsPhZhAIGWMAQdEHV3OuTKDbINPTU2tVkKM9Gl+1fmxxi+ENIACwCjCvCTr1iUN/DyalTS/WyJYnL9KFm4W8isMoDnoPKMs8gssoY9ceTtoNanUkQ8ba/q/5OePXi+E2aL+0QhejZiJLhSo6NbHNe/m1pDevkVzbat+V9yU4XNiYlB0EcT4he5ox+SJ85Lf9lRfwv8AYtpvIl+v24NDWZ0BQHz5HK7Eiu1qzy02uBiPHMNxeocUXU33GY8Wp8x89Q4suppk4qpYaw+NdNL3Hcfcaq4Jl1kaLXC41X02b5p91ZOLRtGakc4/h6TCzCxGzDceFIycROClyV4kxGHFivTRjYrfMPH8emr1CXyMk5w2atE8PHYT1iUOmjA+69Q8UuxZZ4Pkm+N4P1g9tV8OXsW8aHuVuO5hsbQgEa3ZgfZWkcN8mM+o/wBo3wLFyyBukGmmVrWv3iq5Ek9jTDOUluW1Zmx4aAWfGqNBcnsAqyiVc0RMkkm/kr3VOyK05DUEIQWHpNVbsulRITUEkJxA7Bc1NEWc5WbraDTTSmyI3ZOqgaCoJOqEhQBQBQHzyu48oKAKA7jlZdjRpMlNrgaix3zh6RVHH2NFP3HI5Q2oP489Vao0TTHsNxB10PlDuO/o/BqjgmaKbRYQcRRtzY9xrNwaNVNMllw6Pqyq3nIBqE2iXGMuSL4sh/Vr6qnxJe5XwoexLFhUXqoo8ABUNt8ssoxXCJgKgse0AUAUAUAUAUAUAUAUBBPio4+u6r+0QProk3wVckuSsxHNGFT+8zHuQM3tGntrRYpPsZvqMa7lbPzxEOpE7ftFV++rrA/cyfVx7IW/37/6f/yH/wBanwPmU/xn/H9xGtjAKAKAKAKA9ViNRoaMlMaixxHWF/OKq4l1kfcbjxCtsfRVWjRSTGY5mXqkiqtJlk2uBuPijDcA+sVTQjVZWMx8UQ7gj21V432LLKu4wmLRtmH1VVxaLKSZMCDtUFjqgCgCgCgFMZxGKH87IqdoBIufAVMYt8IrKcY8spcXzlAukYeQ9lhlB9evsrRYZPkwl1UFxuV8vMuLk0hgCDsLXJ9BNh7KusMVyzJ9TN+VCkiY6brzFR2gNl9HkVdRguEZueSXLIk5cvq8lySL2H31bUZ6L5YzHwCEb5m8T91qamWUENR8MhXaNfTr9d6rbCSJfgkfzE/hH3Utk6UUXwpRo11PcwIq9FLJkkDbEGhKPaAKAKAKAKAKA7SZhsaholNoYTHMN7GocSyyMkGOHaCPVUaS6miQYxO+3oNNLJU0SLiV3zAeyopk6l7nrcUVd5rebPUaPkT4ldzg8eP6Bkf9lTb1mnhr2Ieb2Z58aYttEUIO+Qg+wa0UIEeNPsQy4eeQWmxD27VSyjwPf6RUpRXCKOc5cs5i4NCuuXMe9iT66tbKKKHYoVXqqF8AKhsskjuoAUAUAUAUAUB4Vvvt6KkC8mBibeNfGwpZDSIzwqPsDL4M/wDSpsikcnhg7HcfwH3e+psUc/Fp7H9a0saQPDm+eP4SPfSxpAcOb5w9RpqGk8GAftK+2lig+L2+cvqP30saT34vb54/hP30sUdDhve59AX33pY0nQ4Yvazn0gfUBUWxpOhw2LtW/wC0Wb66WxSJosMi9VFHgAKhtk0S1BIUAUAUAUAUAUAUAUAUAUB//9k="/>
          <p:cNvSpPr>
            <a:spLocks noChangeAspect="1" noChangeArrowheads="1"/>
          </p:cNvSpPr>
          <p:nvPr/>
        </p:nvSpPr>
        <p:spPr bwMode="auto">
          <a:xfrm>
            <a:off x="171128" y="4322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15712"/>
            <a:ext cx="6984776" cy="521000"/>
          </a:xfrm>
        </p:spPr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rgbClr val="002060"/>
                </a:solidFill>
              </a:rPr>
              <a:t>European Project Semester </a:t>
            </a:r>
            <a:r>
              <a:rPr lang="de-DE" sz="4000" b="1" dirty="0" smtClean="0">
                <a:solidFill>
                  <a:srgbClr val="002060"/>
                </a:solidFill>
              </a:rPr>
              <a:t>2025</a:t>
            </a:r>
            <a:endParaRPr lang="de-DE" sz="4000" b="1" dirty="0">
              <a:solidFill>
                <a:srgbClr val="00206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53" y="1201659"/>
            <a:ext cx="1088538" cy="63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upload.wikimedia.org/wikipedia/commons/7/7a/Prokon_Logo_CMYK.png">
            <a:extLst>
              <a:ext uri="{FF2B5EF4-FFF2-40B4-BE49-F238E27FC236}">
                <a16:creationId xmlns:a16="http://schemas.microsoft.com/office/drawing/2014/main" id="{05EA9B7A-F4E6-478E-8B94-02320FAD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45976"/>
            <a:ext cx="1701866" cy="49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6182B70-C7E2-4460-9A63-F253F8F1406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086754" y="4917153"/>
            <a:ext cx="1595319" cy="58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6ACB7BC0-A70E-486B-B1F6-CC72CE119D75}"/>
              </a:ext>
            </a:extLst>
          </p:cNvPr>
          <p:cNvSpPr/>
          <p:nvPr/>
        </p:nvSpPr>
        <p:spPr>
          <a:xfrm>
            <a:off x="189906" y="5815244"/>
            <a:ext cx="2846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9"/>
              </a:rPr>
              <a:t>https://www.fh-kiel.de/EPS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C90564B-102D-40ED-95F6-AAE2FE0E9DC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3292" y="6188993"/>
            <a:ext cx="2936947" cy="645656"/>
          </a:xfrm>
          <a:prstGeom prst="rect">
            <a:avLst/>
          </a:prstGeom>
        </p:spPr>
      </p:pic>
      <p:pic>
        <p:nvPicPr>
          <p:cNvPr id="67" name="Grafik 66" descr="GMEServ: Generators - Motors - Electric - Service"/>
          <p:cNvPicPr/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21" y="4917153"/>
            <a:ext cx="2262237" cy="4588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Grundfos | SHK-Spez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2134" y="5094608"/>
            <a:ext cx="1577117" cy="61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38" y="5411876"/>
            <a:ext cx="1682749" cy="7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4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5496" y="-243408"/>
            <a:ext cx="9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002060"/>
                </a:solidFill>
              </a:rPr>
              <a:t>Fachliche Betreuung der Projekte durch Supervisor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1317" y="1267494"/>
            <a:ext cx="3551238" cy="439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Der Supervisor ist der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fachliche Leiter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und Ansprechpartner für ein EPS-Projekt auf Hochschulseite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In der Regel der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Professor,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der das Projekt für die Studierenden bei einem Industrieunternehmen akquiriert hat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Der Supervisor 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ist eher ein Coach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– nicht 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der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Projektleiter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Jedes Projekt-Team hat einen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eigenen Projektmanager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, der den Projektplan pflegt und dem Supervisor vorlegt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692696"/>
            <a:ext cx="3503687" cy="43204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+mn-lt"/>
              </a:rPr>
              <a:t>Wer ist der Supervisor?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99223" y="692696"/>
            <a:ext cx="4561209" cy="43204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200">
                <a:solidFill>
                  <a:schemeClr val="bg1"/>
                </a:solidFill>
                <a:latin typeface="+mn-lt"/>
              </a:rPr>
              <a:t>Was macht der Supervisor?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99223" y="1267494"/>
            <a:ext cx="4680769" cy="439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0975" indent="-180975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Sichert das richtige Anspruchsniveau des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Projektzieles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und der Projektbeschreibung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Lässt sich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wöchentlich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vom Projekt-Team den Status berichten (Teammeeting)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Motiviert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das Team in schwierigen Phasen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Bremst oder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korrigiert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, wenn das Team in eine falsche Richtung läuft, um das Projekt wieder „auf Kurs“ zu bringen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Hält Kontakt zum Firmenkunden in Fachfragen, wenn nötig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Ist Ansprechpartner für fachliche und methodische Fragen des Teams, wenn nötig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259632" y="5342975"/>
            <a:ext cx="4464497" cy="636543"/>
          </a:xfrm>
          <a:prstGeom prst="ellipse">
            <a:avLst/>
          </a:prstGeom>
          <a:solidFill>
            <a:srgbClr val="FFFFC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tx1"/>
                </a:solidFill>
                <a:latin typeface="+mn-lt"/>
              </a:rPr>
              <a:t>Weniger Betreuungsaufwand </a:t>
            </a:r>
            <a:br>
              <a:rPr lang="de-DE" altLang="de-DE" sz="1800" dirty="0">
                <a:solidFill>
                  <a:schemeClr val="tx1"/>
                </a:solidFill>
                <a:latin typeface="+mn-lt"/>
              </a:rPr>
            </a:br>
            <a:r>
              <a:rPr lang="de-DE" altLang="de-DE" sz="1800" dirty="0">
                <a:solidFill>
                  <a:schemeClr val="tx1"/>
                </a:solidFill>
                <a:latin typeface="+mn-lt"/>
              </a:rPr>
              <a:t>für Unternehmen!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220BFD0-DF5C-4887-9E2C-E5EBD9EAE49C}"/>
              </a:ext>
            </a:extLst>
          </p:cNvPr>
          <p:cNvSpPr/>
          <p:nvPr/>
        </p:nvSpPr>
        <p:spPr>
          <a:xfrm>
            <a:off x="251520" y="6073170"/>
            <a:ext cx="76104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 dirty="0">
                <a:solidFill>
                  <a:srgbClr val="002060"/>
                </a:solidFill>
              </a:rPr>
              <a:t>Wir freuen uns auf die Zusammenarbeit mit Ihnen!</a:t>
            </a:r>
          </a:p>
          <a:p>
            <a:pPr>
              <a:spcBef>
                <a:spcPct val="50000"/>
              </a:spcBef>
            </a:pPr>
            <a:r>
              <a:rPr lang="de-DE" altLang="de-DE" b="1" dirty="0">
                <a:solidFill>
                  <a:srgbClr val="002060"/>
                </a:solidFill>
              </a:rPr>
              <a:t>Kontakt Projektleiter: Prof. Dr.   </a:t>
            </a:r>
            <a:r>
              <a:rPr lang="de-DE" altLang="de-DE" b="1" dirty="0">
                <a:solidFill>
                  <a:srgbClr val="002060"/>
                </a:solidFill>
                <a:hlinkClick r:id="rId2"/>
              </a:rPr>
              <a:t>Rainer.Geisler@fh-kiel.de</a:t>
            </a:r>
            <a:r>
              <a:rPr lang="de-DE" altLang="de-DE" b="1" dirty="0">
                <a:solidFill>
                  <a:srgbClr val="002060"/>
                </a:solidFill>
              </a:rPr>
              <a:t>   0173-3620563</a:t>
            </a:r>
          </a:p>
        </p:txBody>
      </p:sp>
    </p:spTree>
    <p:extLst>
      <p:ext uri="{BB962C8B-B14F-4D97-AF65-F5344CB8AC3E}">
        <p14:creationId xmlns:p14="http://schemas.microsoft.com/office/powerpoint/2010/main" val="41059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0" y="-256346"/>
            <a:ext cx="8928992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EPS - Projekte, die sich für Unternehmen lohnen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2188" y="681370"/>
            <a:ext cx="857277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Fachkräftemangel, Probleme in der Versorgung mit Material und Energie plagen alle Unternehmen. Unter diesen Voraussetzungen stehen oft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keine Ressourcen für strategische Projekte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wie Produktentwicklung, Markterschließungen und Optimierungen zur Verfügung – obwohl das immer notwendig ist.</a:t>
            </a:r>
          </a:p>
          <a:p>
            <a:pPr algn="just">
              <a:spcBef>
                <a:spcPct val="50000"/>
              </a:spcBef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Solche Projekte können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nur z.T. durch Bachelor- und Masterarbeiten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von Studierenden abgedeckt werden. Häufig wird dafür aber sowohl technisches als auch betriebswirtschaftliches Know-how benötigt und das Arbeitsvolumen ist einfach zu hoch für eine(n).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3334" y="3041084"/>
            <a:ext cx="84539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Was aber wäre, wenn ein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internationales, interdisziplinäres Team von </a:t>
            </a:r>
            <a:r>
              <a:rPr lang="de-DE" altLang="de-DE" sz="1800" b="1" dirty="0" smtClean="0">
                <a:solidFill>
                  <a:srgbClr val="002060"/>
                </a:solidFill>
                <a:latin typeface="+mn-lt"/>
              </a:rPr>
              <a:t>3-5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Studierenden vier Monate ausschließlich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an 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Ihrem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Projekt arbeiten könnte, professionell betreut wird und sich selbst organisiert? Und wenn es zusätzlich vorab für die Beratungsarbeit im Unternehmen durch gezielte Seminare von der Hochschule „eingenordet“ wird?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83334" y="4453081"/>
            <a:ext cx="845391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200" b="1" dirty="0">
                <a:solidFill>
                  <a:srgbClr val="002060"/>
                </a:solidFill>
                <a:latin typeface="+mn-lt"/>
              </a:rPr>
              <a:t>Das ist mit dem European Project Semester (EPS) der FH Kiel möglich.</a:t>
            </a:r>
          </a:p>
          <a:p>
            <a:pPr>
              <a:spcBef>
                <a:spcPct val="50000"/>
              </a:spcBef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Auf den folgenden Seiten stellen wir Ihnen das EPS vor und hoffen, Ihr Interesse zu wecken.</a:t>
            </a:r>
          </a:p>
          <a:p>
            <a:pPr>
              <a:spcBef>
                <a:spcPct val="50000"/>
              </a:spcBef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Wenden Sie sich für Terminvereinbarung oder Projektvorschläge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direkt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an den Projektleiter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Prof. Dr.   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  <a:hlinkClick r:id="rId2"/>
              </a:rPr>
              <a:t>Rainer.Geisler@fh-kiel.de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  0173-3620563</a:t>
            </a:r>
          </a:p>
        </p:txBody>
      </p:sp>
    </p:spTree>
    <p:extLst>
      <p:ext uri="{BB962C8B-B14F-4D97-AF65-F5344CB8AC3E}">
        <p14:creationId xmlns:p14="http://schemas.microsoft.com/office/powerpoint/2010/main" val="32614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Was ist das European Project Semester (EPS)?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773311"/>
            <a:ext cx="8136904" cy="582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Ein Team von </a:t>
            </a:r>
            <a:r>
              <a:rPr lang="de-DE" altLang="de-DE" sz="1800" b="1" dirty="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de-DE" altLang="de-DE" sz="1800" b="1" dirty="0" smtClean="0">
                <a:solidFill>
                  <a:srgbClr val="002060"/>
                </a:solidFill>
                <a:latin typeface="+mn-lt"/>
              </a:rPr>
              <a:t>-5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Studierenden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bearbeitet mit Unterstützung eines Professors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vier Monate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selbstständig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ein Projekt, das ein Unternehmen an sie vergibt.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Teams werden von uns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international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und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fachlich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bewusst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gemischt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. Die Projektsprache ist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Englisch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. Beginn der eigentlichen Projekte: Mitte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März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Studierenden müssen sich an der FH Kiel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bewerben und werden dort ausgesucht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. Die Organisation wird vom Fachbereich Maschinenwesen der FH Kiel übernommen.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Vor dem eigentlichen Projektstart werden die Studierenden in Kursen auf Ihre „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Beratertätigkeit“ vorbereitet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(Marktforschung, Projektmanagement, interkulturelle Kommunikation etc…)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EPS-Projekte sind in erster Linie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technisch und ökonomisch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ausgerichtet.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Typische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Schwerpunkte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der Studierenden: Vertriebsingenieur, Ingenieur, IT-Techniker, E-Techniker, Industriedesigner, technischer Betriebswirt, etc.. Die FH Kiel wird den fachlichen Fokus etwas weiter setzen und auch nicht-technische Projekte einschließen.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Studierenden werden auch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während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der Projektarbeit vom Professor und dem Unternehmen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betreut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. Das Team erstellt gemeinsam eine professionelle Abschlussarbeit und präsentiert die Projektergebnisse.</a:t>
            </a:r>
          </a:p>
        </p:txBody>
      </p:sp>
    </p:spTree>
    <p:extLst>
      <p:ext uri="{BB962C8B-B14F-4D97-AF65-F5344CB8AC3E}">
        <p14:creationId xmlns:p14="http://schemas.microsoft.com/office/powerpoint/2010/main" val="11698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5496" y="-234280"/>
            <a:ext cx="9001000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EPS-Projekte bringen Unternehmen direkte Vorteile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40505" y="1196753"/>
            <a:ext cx="4127301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Definition eines bearbeitbaren Projektes mit Professor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1-2 Std. pro Woche Abstimmung mit dem Team auf Englisch. In jedem Team ist i.d.R. ein deutschsprachiger Studierender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ggf. Zugriff auf vorhandene Daten (z.B. Marketing) zur Verarbeitung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2.100 € für die vier Monate eines </a:t>
            </a:r>
            <a:br>
              <a:rPr lang="de-DE" altLang="de-DE" sz="1800" dirty="0">
                <a:solidFill>
                  <a:srgbClr val="002060"/>
                </a:solidFill>
                <a:latin typeface="+mn-lt"/>
              </a:rPr>
            </a:b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Teams (Pauschale) an die FH Kiel als Beitrag zur Kostendeckung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Reisekosten für die Studierenden – je nach Organisation steuerbar.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0505" y="764704"/>
            <a:ext cx="3819927" cy="35552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+mn-lt"/>
              </a:rPr>
              <a:t>Aufwand Unternehmen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3386" y="764704"/>
            <a:ext cx="4049873" cy="35552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+mn-lt"/>
              </a:rPr>
              <a:t>Nutzen Unternehmen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1196752"/>
            <a:ext cx="403244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1950" indent="-36195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3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bis 5 motivierte Mitarbeiter, die 13 Wochen für die Bearbeitung eines Themas zur Verfügung stehen </a:t>
            </a:r>
            <a:br>
              <a:rPr lang="de-DE" altLang="de-DE" sz="1800" dirty="0">
                <a:solidFill>
                  <a:srgbClr val="002060"/>
                </a:solidFill>
                <a:latin typeface="+mn-lt"/>
              </a:rPr>
            </a:b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(etwa 300 Personentage)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Ideal, um kreative Projekte zu bearbeiten, für die im Tagesgeschäft wenig Zeit bleibt (z.B. Internationalisierung)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Kompetente Steuerung und Unterstützung durch Supervisor (Professor)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Motivierte, ausgesuchte </a:t>
            </a:r>
            <a:br>
              <a:rPr lang="de-DE" altLang="de-DE" sz="1800" dirty="0">
                <a:solidFill>
                  <a:srgbClr val="002060"/>
                </a:solidFill>
                <a:latin typeface="+mn-lt"/>
              </a:rPr>
            </a:b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Studierende, die zu dem </a:t>
            </a:r>
            <a:br>
              <a:rPr lang="de-DE" altLang="de-DE" sz="1800" dirty="0">
                <a:solidFill>
                  <a:srgbClr val="002060"/>
                </a:solidFill>
                <a:latin typeface="+mn-lt"/>
              </a:rPr>
            </a:b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Projekt passen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Internationales Team stärkt die interkulturellen Kompetenzen des Unternehmens</a:t>
            </a:r>
          </a:p>
        </p:txBody>
      </p:sp>
    </p:spTree>
    <p:extLst>
      <p:ext uri="{BB962C8B-B14F-4D97-AF65-F5344CB8AC3E}">
        <p14:creationId xmlns:p14="http://schemas.microsoft.com/office/powerpoint/2010/main" val="10092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5004048" y="686239"/>
            <a:ext cx="4099009" cy="6055129"/>
            <a:chOff x="5292725" y="-908"/>
            <a:chExt cx="4616450" cy="6899276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5292725" y="-908"/>
              <a:ext cx="4616450" cy="6899276"/>
              <a:chOff x="3334" y="20"/>
              <a:chExt cx="2908" cy="4346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" y="20"/>
                <a:ext cx="2908" cy="4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334" y="20"/>
                <a:ext cx="2906" cy="4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9" name="Rechteck 8"/>
            <p:cNvSpPr/>
            <p:nvPr/>
          </p:nvSpPr>
          <p:spPr bwMode="auto">
            <a:xfrm>
              <a:off x="6753200" y="6309320"/>
              <a:ext cx="2520280" cy="143843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5496" y="-90264"/>
            <a:ext cx="9001000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Welche Projekte sind geeignet?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9915" y="836712"/>
            <a:ext cx="461610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61950" indent="-36195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Grundsätzlich sind EPS-Projekte technisch/ wirtschaftlich orientiert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Die Projekte müssen eigenständig organisierbar sein – kein standardisiertes Tagesgeschäft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Für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reine IT-Themen/ Programmierung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und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 Prozessoptimierung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stehen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nicht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genug Studierende mit dieser Vertiefung zur Verfügung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Perfekt sind Projekte, in denen ein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technisches Produkt vermarktet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oder kalkuliert werden soll (Verbindung Technik und Betriebswirtschaft)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Die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Projekte werden an die Bewerber (Studierende) mit den jeweiligen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Schwerpunkten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 gesendet, so dass deutlich wird, wer für dieses Team in Frage 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kommt: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Ein reines Konstruktionsthema ist </a:t>
            </a:r>
            <a:r>
              <a:rPr lang="de-DE" altLang="de-DE" sz="1800" dirty="0" smtClean="0">
                <a:solidFill>
                  <a:srgbClr val="002060"/>
                </a:solidFill>
                <a:latin typeface="+mn-lt"/>
              </a:rPr>
              <a:t>z.B. nichts </a:t>
            </a:r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für Marketingleute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de-DE" altLang="de-DE" sz="1800" b="1" dirty="0">
                <a:solidFill>
                  <a:srgbClr val="002060"/>
                </a:solidFill>
                <a:latin typeface="+mn-lt"/>
              </a:rPr>
            </a:b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Im Zweifelsfall einfach fragen…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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164288" y="1988840"/>
            <a:ext cx="1475266" cy="858368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400" dirty="0">
                <a:solidFill>
                  <a:schemeClr val="bg1"/>
                </a:solidFill>
              </a:rPr>
              <a:t>Beispielhafter </a:t>
            </a:r>
            <a:br>
              <a:rPr lang="de-DE" altLang="de-DE" sz="1400" dirty="0">
                <a:solidFill>
                  <a:schemeClr val="bg1"/>
                </a:solidFill>
              </a:rPr>
            </a:br>
            <a:r>
              <a:rPr lang="de-DE" altLang="de-DE" sz="1400" dirty="0">
                <a:solidFill>
                  <a:schemeClr val="bg1"/>
                </a:solidFill>
              </a:rPr>
              <a:t>Projektsteckbrief</a:t>
            </a:r>
          </a:p>
        </p:txBody>
      </p:sp>
    </p:spTree>
    <p:extLst>
      <p:ext uri="{BB962C8B-B14F-4D97-AF65-F5344CB8AC3E}">
        <p14:creationId xmlns:p14="http://schemas.microsoft.com/office/powerpoint/2010/main" val="38111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3144" y="-2624"/>
            <a:ext cx="9001000" cy="576064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Weitere Projektbeispiele aus dem EPS in Kiel (1/2)</a:t>
            </a:r>
            <a:endParaRPr lang="de-DE" sz="3200" dirty="0">
              <a:solidFill>
                <a:srgbClr val="00206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25070" b="27211"/>
          <a:stretch/>
        </p:blipFill>
        <p:spPr>
          <a:xfrm>
            <a:off x="62364" y="550868"/>
            <a:ext cx="4300832" cy="61184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r="26109" b="32940"/>
          <a:stretch/>
        </p:blipFill>
        <p:spPr>
          <a:xfrm>
            <a:off x="4644008" y="652290"/>
            <a:ext cx="4399976" cy="58730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8053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9001000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Weitere Projektbeispiele aus dem EPS in Kiel (2/2)</a:t>
            </a:r>
            <a:endParaRPr lang="de-DE" sz="3200" dirty="0">
              <a:solidFill>
                <a:srgbClr val="00206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" y="669110"/>
            <a:ext cx="4437169" cy="571221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84" y="669110"/>
            <a:ext cx="4673492" cy="5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4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5496" y="-243408"/>
            <a:ext cx="9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3200" dirty="0">
                <a:solidFill>
                  <a:srgbClr val="002060"/>
                </a:solidFill>
              </a:rPr>
              <a:t>Studierende z.B. EPS 2018 – eine bunte Mischung</a:t>
            </a:r>
            <a:endParaRPr lang="de-DE" sz="32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443"/>
            <a:ext cx="82486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9512" y="5157192"/>
            <a:ext cx="8064896" cy="14401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61950" indent="-36195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/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Typische Anteile der Studis in den vergangenen </a:t>
            </a:r>
            <a:r>
              <a:rPr lang="de-DE" altLang="de-DE" sz="1800" b="1" dirty="0" smtClean="0">
                <a:solidFill>
                  <a:srgbClr val="002060"/>
                </a:solidFill>
                <a:latin typeface="+mn-lt"/>
              </a:rPr>
              <a:t>18 </a:t>
            </a:r>
            <a:r>
              <a:rPr lang="de-DE" altLang="de-DE" sz="1800" b="1" dirty="0">
                <a:solidFill>
                  <a:srgbClr val="002060"/>
                </a:solidFill>
                <a:latin typeface="+mn-lt"/>
              </a:rPr>
              <a:t>Jahren:</a:t>
            </a:r>
          </a:p>
          <a:p>
            <a:pPr marL="0" indent="0"/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40% Maschinenbau (Konstruktion + Produktion)</a:t>
            </a:r>
          </a:p>
          <a:p>
            <a:pPr marL="0" indent="0"/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30% Betriebswirte und Wirtschaftsingenieure</a:t>
            </a:r>
          </a:p>
          <a:p>
            <a:pPr marL="0" indent="0"/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20% Elektrotechnik, Mechatronik</a:t>
            </a:r>
          </a:p>
          <a:p>
            <a:pPr marL="0" indent="0"/>
            <a:r>
              <a:rPr lang="de-DE" altLang="de-DE" sz="1800" dirty="0">
                <a:solidFill>
                  <a:srgbClr val="002060"/>
                </a:solidFill>
                <a:latin typeface="+mn-lt"/>
              </a:rPr>
              <a:t>10% „Sonstige“: Softwareentwicklung, Chemie, Mediendesign, usw.</a:t>
            </a:r>
          </a:p>
        </p:txBody>
      </p:sp>
    </p:spTree>
    <p:extLst>
      <p:ext uri="{BB962C8B-B14F-4D97-AF65-F5344CB8AC3E}">
        <p14:creationId xmlns:p14="http://schemas.microsoft.com/office/powerpoint/2010/main" val="33538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5496" y="-243408"/>
            <a:ext cx="9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002060"/>
                </a:solidFill>
              </a:rPr>
              <a:t>Die Studierenden kommen gut vorbereitet zu Ihnen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0446" y="3286125"/>
            <a:ext cx="2879725" cy="571500"/>
          </a:xfrm>
          <a:prstGeom prst="chevron">
            <a:avLst>
              <a:gd name="adj" fmla="val 39168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800" b="1" dirty="0">
                <a:latin typeface="+mn-lt"/>
              </a:rPr>
              <a:t>Market</a:t>
            </a:r>
            <a:br>
              <a:rPr lang="en-US" altLang="de-DE" sz="1800" b="1" dirty="0">
                <a:latin typeface="+mn-lt"/>
              </a:rPr>
            </a:br>
            <a:r>
              <a:rPr lang="en-US" altLang="de-DE" sz="1800" b="1" dirty="0">
                <a:latin typeface="+mn-lt"/>
              </a:rPr>
              <a:t>Research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005708" y="3286125"/>
            <a:ext cx="2879725" cy="571500"/>
          </a:xfrm>
          <a:prstGeom prst="chevron">
            <a:avLst>
              <a:gd name="adj" fmla="val 39168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800" b="1">
                <a:latin typeface="+mn-lt"/>
              </a:rPr>
              <a:t>Business</a:t>
            </a:r>
            <a:br>
              <a:rPr lang="en-US" altLang="de-DE" sz="1800" b="1">
                <a:latin typeface="+mn-lt"/>
              </a:rPr>
            </a:br>
            <a:r>
              <a:rPr lang="en-US" altLang="de-DE" sz="1800" b="1">
                <a:latin typeface="+mn-lt"/>
              </a:rPr>
              <a:t>Planning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742558" y="3286125"/>
            <a:ext cx="2879725" cy="571500"/>
          </a:xfrm>
          <a:prstGeom prst="chevron">
            <a:avLst>
              <a:gd name="adj" fmla="val 39168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800" b="1" dirty="0">
                <a:latin typeface="+mn-lt"/>
              </a:rPr>
              <a:t>Writing Thesis</a:t>
            </a:r>
            <a:br>
              <a:rPr lang="en-US" altLang="de-DE" sz="1800" b="1" dirty="0">
                <a:latin typeface="+mn-lt"/>
              </a:rPr>
            </a:br>
            <a:r>
              <a:rPr lang="en-US" altLang="de-DE" sz="1800" b="1" dirty="0">
                <a:latin typeface="+mn-lt"/>
              </a:rPr>
              <a:t>and Presentation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0446" y="3929063"/>
            <a:ext cx="2735262" cy="27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Tools of evaluating markets and products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Forms of market research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Finding and using sources of desktop research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Expert interviews and primary research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Mathematics of prognosis 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0446" y="1268413"/>
            <a:ext cx="4176712" cy="288925"/>
          </a:xfrm>
          <a:prstGeom prst="chevron">
            <a:avLst>
              <a:gd name="adj" fmla="val 46714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800" b="1" dirty="0">
                <a:latin typeface="+mn-lt"/>
              </a:rPr>
              <a:t>Project Management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30550" y="3929063"/>
            <a:ext cx="2593578" cy="27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Basics of and cost accounting and CAPEX calculation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Structure and mechanics of a business plan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Purging sources of financial information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Efficient Excel sheets and scenarios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42558" y="3929063"/>
            <a:ext cx="3149922" cy="27771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Organizing collective writing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Basics of scientific writing,        thesis writing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Pyramidal thinking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Standards, formats and design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Business graphics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Presenting with </a:t>
            </a:r>
            <a:r>
              <a:rPr lang="en-US" altLang="de-DE" sz="1800" dirty="0" err="1">
                <a:solidFill>
                  <a:srgbClr val="002060"/>
                </a:solidFill>
                <a:latin typeface="+mn-lt"/>
              </a:rPr>
              <a:t>Powerpoint</a:t>
            </a:r>
            <a:endParaRPr lang="en-US" altLang="de-DE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70446" y="1628775"/>
            <a:ext cx="4032250" cy="1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Assigning different talents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Goal and work breakdown/ planning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Gantt Charts and other tools of project Management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Organizing meetings and </a:t>
            </a:r>
            <a:r>
              <a:rPr lang="en-US" altLang="de-DE" sz="1800" dirty="0" err="1">
                <a:solidFill>
                  <a:srgbClr val="002060"/>
                </a:solidFill>
                <a:latin typeface="+mn-lt"/>
              </a:rPr>
              <a:t>MoMs</a:t>
            </a:r>
            <a:endParaRPr lang="en-US" altLang="de-DE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447158" y="1628775"/>
            <a:ext cx="4032250" cy="1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Psychological basics of communications and conflict management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Efficient communication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Communicating in difficult situations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sz="1800" dirty="0">
                <a:solidFill>
                  <a:srgbClr val="002060"/>
                </a:solidFill>
                <a:latin typeface="+mn-lt"/>
              </a:rPr>
              <a:t>Conflict management and resolution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445571" y="1268413"/>
            <a:ext cx="4176712" cy="288925"/>
          </a:xfrm>
          <a:prstGeom prst="chevron">
            <a:avLst>
              <a:gd name="adj" fmla="val 46714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800" b="1" dirty="0">
                <a:latin typeface="+mn-lt"/>
              </a:rPr>
              <a:t>Communication &amp; Conflict Resolution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70447" y="745604"/>
            <a:ext cx="8466562" cy="3079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 dirty="0">
                <a:solidFill>
                  <a:schemeClr val="bg1"/>
                </a:solidFill>
                <a:latin typeface="+mn-lt"/>
              </a:rPr>
              <a:t>Seminare vor dem eigentlichem Projektbeginn</a:t>
            </a:r>
          </a:p>
        </p:txBody>
      </p:sp>
    </p:spTree>
    <p:extLst>
      <p:ext uri="{BB962C8B-B14F-4D97-AF65-F5344CB8AC3E}">
        <p14:creationId xmlns:p14="http://schemas.microsoft.com/office/powerpoint/2010/main" val="12342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Bildschirmpräsentation (4:3)</PresentationFormat>
  <Paragraphs>93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Larissa</vt:lpstr>
      <vt:lpstr>European Project Semester 2025</vt:lpstr>
      <vt:lpstr>EPS - Projekte, die sich für Unternehmen lohnen</vt:lpstr>
      <vt:lpstr>Was ist das European Project Semester (EPS)?</vt:lpstr>
      <vt:lpstr>EPS-Projekte bringen Unternehmen direkte Vorteile</vt:lpstr>
      <vt:lpstr>Welche Projekte sind geeignet?</vt:lpstr>
      <vt:lpstr>Weitere Projektbeispiele aus dem EPS in Kiel (1/2)</vt:lpstr>
      <vt:lpstr>Weitere Projektbeispiele aus dem EPS in Kiel (2/2)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Project Semester 2018</dc:title>
  <dc:creator>Maike Voigt</dc:creator>
  <cp:lastModifiedBy>Geisler, Rainer</cp:lastModifiedBy>
  <cp:revision>46</cp:revision>
  <dcterms:created xsi:type="dcterms:W3CDTF">2018-09-21T09:48:21Z</dcterms:created>
  <dcterms:modified xsi:type="dcterms:W3CDTF">2024-09-19T06:34:26Z</dcterms:modified>
</cp:coreProperties>
</file>